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media/image180.jpg" ContentType="image/png"/>
  <Override PartName="/ppt/notesSlides/notesSlide74.xml" ContentType="application/vnd.openxmlformats-officedocument.presentationml.notesSlide+xml"/>
  <Override PartName="/ppt/media/image181.jpg" ContentType="image/png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  <p:sldMasterId id="2147483828" r:id="rId15"/>
  </p:sldMasterIdLst>
  <p:notesMasterIdLst>
    <p:notesMasterId r:id="rId160"/>
  </p:notesMasterIdLst>
  <p:sldIdLst>
    <p:sldId id="299" r:id="rId16"/>
    <p:sldId id="300" r:id="rId17"/>
    <p:sldId id="352" r:id="rId18"/>
    <p:sldId id="301" r:id="rId19"/>
    <p:sldId id="537" r:id="rId20"/>
    <p:sldId id="302" r:id="rId21"/>
    <p:sldId id="536" r:id="rId22"/>
    <p:sldId id="538" r:id="rId23"/>
    <p:sldId id="539" r:id="rId24"/>
    <p:sldId id="540" r:id="rId25"/>
    <p:sldId id="541" r:id="rId26"/>
    <p:sldId id="542" r:id="rId27"/>
    <p:sldId id="543" r:id="rId28"/>
    <p:sldId id="353" r:id="rId29"/>
    <p:sldId id="544" r:id="rId30"/>
    <p:sldId id="545" r:id="rId31"/>
    <p:sldId id="546" r:id="rId32"/>
    <p:sldId id="547" r:id="rId33"/>
    <p:sldId id="522" r:id="rId34"/>
    <p:sldId id="523" r:id="rId35"/>
    <p:sldId id="524" r:id="rId36"/>
    <p:sldId id="525" r:id="rId37"/>
    <p:sldId id="508" r:id="rId38"/>
    <p:sldId id="509" r:id="rId39"/>
    <p:sldId id="510" r:id="rId40"/>
    <p:sldId id="350" r:id="rId41"/>
    <p:sldId id="594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73" r:id="rId68"/>
    <p:sldId id="574" r:id="rId69"/>
    <p:sldId id="575" r:id="rId70"/>
    <p:sldId id="600" r:id="rId71"/>
    <p:sldId id="576" r:id="rId72"/>
    <p:sldId id="577" r:id="rId73"/>
    <p:sldId id="578" r:id="rId74"/>
    <p:sldId id="596" r:id="rId75"/>
    <p:sldId id="527" r:id="rId76"/>
    <p:sldId id="528" r:id="rId77"/>
    <p:sldId id="369" r:id="rId78"/>
    <p:sldId id="597" r:id="rId79"/>
    <p:sldId id="529" r:id="rId80"/>
    <p:sldId id="354" r:id="rId81"/>
    <p:sldId id="595" r:id="rId82"/>
    <p:sldId id="355" r:id="rId83"/>
    <p:sldId id="356" r:id="rId84"/>
    <p:sldId id="357" r:id="rId85"/>
    <p:sldId id="512" r:id="rId86"/>
    <p:sldId id="358" r:id="rId87"/>
    <p:sldId id="359" r:id="rId88"/>
    <p:sldId id="360" r:id="rId89"/>
    <p:sldId id="583" r:id="rId90"/>
    <p:sldId id="588" r:id="rId91"/>
    <p:sldId id="589" r:id="rId92"/>
    <p:sldId id="584" r:id="rId93"/>
    <p:sldId id="585" r:id="rId94"/>
    <p:sldId id="381" r:id="rId95"/>
    <p:sldId id="362" r:id="rId96"/>
    <p:sldId id="504" r:id="rId97"/>
    <p:sldId id="505" r:id="rId98"/>
    <p:sldId id="378" r:id="rId99"/>
    <p:sldId id="376" r:id="rId100"/>
    <p:sldId id="377" r:id="rId101"/>
    <p:sldId id="374" r:id="rId102"/>
    <p:sldId id="500" r:id="rId103"/>
    <p:sldId id="375" r:id="rId104"/>
    <p:sldId id="388" r:id="rId105"/>
    <p:sldId id="475" r:id="rId106"/>
    <p:sldId id="473" r:id="rId107"/>
    <p:sldId id="587" r:id="rId108"/>
    <p:sldId id="476" r:id="rId109"/>
    <p:sldId id="384" r:id="rId110"/>
    <p:sldId id="390" r:id="rId111"/>
    <p:sldId id="392" r:id="rId112"/>
    <p:sldId id="393" r:id="rId113"/>
    <p:sldId id="394" r:id="rId114"/>
    <p:sldId id="395" r:id="rId115"/>
    <p:sldId id="396" r:id="rId116"/>
    <p:sldId id="397" r:id="rId117"/>
    <p:sldId id="530" r:id="rId118"/>
    <p:sldId id="531" r:id="rId119"/>
    <p:sldId id="532" r:id="rId120"/>
    <p:sldId id="428" r:id="rId121"/>
    <p:sldId id="364" r:id="rId122"/>
    <p:sldId id="519" r:id="rId123"/>
    <p:sldId id="520" r:id="rId124"/>
    <p:sldId id="521" r:id="rId125"/>
    <p:sldId id="432" r:id="rId126"/>
    <p:sldId id="433" r:id="rId127"/>
    <p:sldId id="435" r:id="rId128"/>
    <p:sldId id="579" r:id="rId129"/>
    <p:sldId id="580" r:id="rId130"/>
    <p:sldId id="581" r:id="rId131"/>
    <p:sldId id="492" r:id="rId132"/>
    <p:sldId id="480" r:id="rId133"/>
    <p:sldId id="481" r:id="rId134"/>
    <p:sldId id="486" r:id="rId135"/>
    <p:sldId id="436" r:id="rId136"/>
    <p:sldId id="487" r:id="rId137"/>
    <p:sldId id="488" r:id="rId138"/>
    <p:sldId id="590" r:id="rId139"/>
    <p:sldId id="591" r:id="rId140"/>
    <p:sldId id="592" r:id="rId141"/>
    <p:sldId id="593" r:id="rId142"/>
    <p:sldId id="370" r:id="rId143"/>
    <p:sldId id="586" r:id="rId144"/>
    <p:sldId id="371" r:id="rId145"/>
    <p:sldId id="372" r:id="rId146"/>
    <p:sldId id="373" r:id="rId147"/>
    <p:sldId id="514" r:id="rId148"/>
    <p:sldId id="515" r:id="rId149"/>
    <p:sldId id="516" r:id="rId150"/>
    <p:sldId id="517" r:id="rId151"/>
    <p:sldId id="533" r:id="rId152"/>
    <p:sldId id="340" r:id="rId153"/>
    <p:sldId id="496" r:id="rId154"/>
    <p:sldId id="497" r:id="rId155"/>
    <p:sldId id="582" r:id="rId156"/>
    <p:sldId id="506" r:id="rId157"/>
    <p:sldId id="502" r:id="rId158"/>
    <p:sldId id="341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은호" initials="김은" lastIdx="1" clrIdx="0">
    <p:extLst>
      <p:ext uri="{19B8F6BF-5375-455C-9EA6-DF929625EA0E}">
        <p15:presenceInfo xmlns:p15="http://schemas.microsoft.com/office/powerpoint/2012/main" userId="827be345a82e33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806"/>
    <a:srgbClr val="F7E5CD"/>
    <a:srgbClr val="2EB403"/>
    <a:srgbClr val="F09456"/>
    <a:srgbClr val="0000FF"/>
    <a:srgbClr val="FCB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792" autoAdjust="0"/>
  </p:normalViewPr>
  <p:slideViewPr>
    <p:cSldViewPr snapToGrid="0">
      <p:cViewPr varScale="1">
        <p:scale>
          <a:sx n="94" d="100"/>
          <a:sy n="94" d="100"/>
        </p:scale>
        <p:origin x="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33" Type="http://schemas.openxmlformats.org/officeDocument/2006/relationships/slide" Target="slides/slide118.xml"/><Relationship Id="rId138" Type="http://schemas.openxmlformats.org/officeDocument/2006/relationships/slide" Target="slides/slide123.xml"/><Relationship Id="rId154" Type="http://schemas.openxmlformats.org/officeDocument/2006/relationships/slide" Target="slides/slide139.xml"/><Relationship Id="rId159" Type="http://schemas.openxmlformats.org/officeDocument/2006/relationships/slide" Target="slides/slide144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slide" Target="slides/slide108.xml"/><Relationship Id="rId128" Type="http://schemas.openxmlformats.org/officeDocument/2006/relationships/slide" Target="slides/slide113.xml"/><Relationship Id="rId144" Type="http://schemas.openxmlformats.org/officeDocument/2006/relationships/slide" Target="slides/slide129.xml"/><Relationship Id="rId149" Type="http://schemas.openxmlformats.org/officeDocument/2006/relationships/slide" Target="slides/slide13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134" Type="http://schemas.openxmlformats.org/officeDocument/2006/relationships/slide" Target="slides/slide119.xml"/><Relationship Id="rId139" Type="http://schemas.openxmlformats.org/officeDocument/2006/relationships/slide" Target="slides/slide124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50" Type="http://schemas.openxmlformats.org/officeDocument/2006/relationships/slide" Target="slides/slide135.xml"/><Relationship Id="rId155" Type="http://schemas.openxmlformats.org/officeDocument/2006/relationships/slide" Target="slides/slide14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slide" Target="slides/slide109.xml"/><Relationship Id="rId129" Type="http://schemas.openxmlformats.org/officeDocument/2006/relationships/slide" Target="slides/slide114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40" Type="http://schemas.openxmlformats.org/officeDocument/2006/relationships/slide" Target="slides/slide125.xml"/><Relationship Id="rId145" Type="http://schemas.openxmlformats.org/officeDocument/2006/relationships/slide" Target="slides/slide130.xml"/><Relationship Id="rId16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127" Type="http://schemas.openxmlformats.org/officeDocument/2006/relationships/slide" Target="slides/slide11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slide" Target="slides/slide107.xml"/><Relationship Id="rId130" Type="http://schemas.openxmlformats.org/officeDocument/2006/relationships/slide" Target="slides/slide115.xml"/><Relationship Id="rId135" Type="http://schemas.openxmlformats.org/officeDocument/2006/relationships/slide" Target="slides/slide120.xml"/><Relationship Id="rId143" Type="http://schemas.openxmlformats.org/officeDocument/2006/relationships/slide" Target="slides/slide128.xml"/><Relationship Id="rId148" Type="http://schemas.openxmlformats.org/officeDocument/2006/relationships/slide" Target="slides/slide133.xml"/><Relationship Id="rId151" Type="http://schemas.openxmlformats.org/officeDocument/2006/relationships/slide" Target="slides/slide136.xml"/><Relationship Id="rId156" Type="http://schemas.openxmlformats.org/officeDocument/2006/relationships/slide" Target="slides/slide141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slide" Target="slides/slide105.xml"/><Relationship Id="rId125" Type="http://schemas.openxmlformats.org/officeDocument/2006/relationships/slide" Target="slides/slide110.xml"/><Relationship Id="rId141" Type="http://schemas.openxmlformats.org/officeDocument/2006/relationships/slide" Target="slides/slide126.xml"/><Relationship Id="rId146" Type="http://schemas.openxmlformats.org/officeDocument/2006/relationships/slide" Target="slides/slide13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16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Relationship Id="rId131" Type="http://schemas.openxmlformats.org/officeDocument/2006/relationships/slide" Target="slides/slide116.xml"/><Relationship Id="rId136" Type="http://schemas.openxmlformats.org/officeDocument/2006/relationships/slide" Target="slides/slide121.xml"/><Relationship Id="rId157" Type="http://schemas.openxmlformats.org/officeDocument/2006/relationships/slide" Target="slides/slide14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52" Type="http://schemas.openxmlformats.org/officeDocument/2006/relationships/slide" Target="slides/slide13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slide" Target="slides/slide111.xml"/><Relationship Id="rId147" Type="http://schemas.openxmlformats.org/officeDocument/2006/relationships/slide" Target="slides/slide13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slide" Target="slides/slide106.xml"/><Relationship Id="rId142" Type="http://schemas.openxmlformats.org/officeDocument/2006/relationships/slide" Target="slides/slide127.xml"/><Relationship Id="rId16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slide" Target="slides/slide101.xml"/><Relationship Id="rId137" Type="http://schemas.openxmlformats.org/officeDocument/2006/relationships/slide" Target="slides/slide122.xml"/><Relationship Id="rId158" Type="http://schemas.openxmlformats.org/officeDocument/2006/relationships/slide" Target="slides/slide143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slide" Target="slides/slide117.xml"/><Relationship Id="rId153" Type="http://schemas.openxmlformats.org/officeDocument/2006/relationships/slide" Target="slides/slide1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1T23:18:16.83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2CA3A2-CBF8-4ED2-9ACE-372A31819CE3}" type="datetimeFigureOut">
              <a:rPr lang="ko-KR" altLang="en-US" smtClean="0"/>
              <a:pPr/>
              <a:t>2022-05-10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2F1235-D665-4EF4-BEAB-D352FDC246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59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뭉냥뭉냥은 통합플랫폼을 지향하고있으며</a:t>
            </a:r>
            <a:r>
              <a:rPr lang="en-US" altLang="ko-KR"/>
              <a:t>, </a:t>
            </a:r>
            <a:r>
              <a:rPr lang="ko-KR" altLang="en-US"/>
              <a:t>사용자 유형별로 각기 목적에 맞는 사용을 할 수 있습니다</a:t>
            </a:r>
            <a:r>
              <a:rPr lang="en-US" altLang="ko-KR"/>
              <a:t>. </a:t>
            </a:r>
            <a:r>
              <a:rPr lang="ko-KR" altLang="en-US"/>
              <a:t>저희 웹페이지를 이용하는 고객은 주로 </a:t>
            </a:r>
            <a:r>
              <a:rPr lang="en-US" altLang="ko-KR"/>
              <a:t>4</a:t>
            </a:r>
            <a:r>
              <a:rPr lang="ko-KR" altLang="en-US"/>
              <a:t>가지 유형의 고객이있습니다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 검색과 정보획득을 통한 일반 사용자가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두번쨰는</a:t>
            </a:r>
            <a:r>
              <a:rPr lang="en-US" altLang="ko-KR"/>
              <a:t> </a:t>
            </a:r>
            <a:r>
              <a:rPr lang="ko-KR" altLang="en-US"/>
              <a:t>사진 또는 영상공유를 통한 일상과 정보</a:t>
            </a:r>
            <a:r>
              <a:rPr lang="en-US" altLang="ko-KR"/>
              <a:t> </a:t>
            </a:r>
            <a:r>
              <a:rPr lang="ko-KR" altLang="en-US"/>
              <a:t>등을 공유하며 커뮤니케이션을 이뤄</a:t>
            </a:r>
            <a:r>
              <a:rPr lang="en-US" altLang="ko-KR"/>
              <a:t>, </a:t>
            </a:r>
            <a:r>
              <a:rPr lang="ko-KR" altLang="en-US"/>
              <a:t>궁극적으로 반려동물 특화</a:t>
            </a:r>
            <a:r>
              <a:rPr lang="en-US" altLang="ko-KR"/>
              <a:t> </a:t>
            </a:r>
            <a:r>
              <a:rPr lang="ko-KR" altLang="en-US"/>
              <a:t>커뮤니티 활성화입니다</a:t>
            </a:r>
            <a:r>
              <a:rPr lang="en-US" altLang="ko-KR"/>
              <a:t>.</a:t>
            </a:r>
          </a:p>
          <a:p>
            <a:r>
              <a:rPr lang="ko-KR" altLang="en-US"/>
              <a:t>이를통해 지속이용과 넓은 스펙트럼의 유저층과 서비스를 제공 할 수 있는 기반이 됩니다</a:t>
            </a:r>
            <a:r>
              <a:rPr lang="en-US" altLang="ko-KR"/>
              <a:t>.</a:t>
            </a:r>
          </a:p>
          <a:p>
            <a:r>
              <a:rPr lang="ko-KR" altLang="en-US"/>
              <a:t>세번째  비즈니스  사용자는 본인의 가게를 홍보를 할 수 있으며</a:t>
            </a:r>
            <a:r>
              <a:rPr lang="en-US" altLang="ko-KR"/>
              <a:t>, </a:t>
            </a:r>
            <a:r>
              <a:rPr lang="ko-KR" altLang="en-US"/>
              <a:t>이에 서비스를 제공받은 고객들은 리뷰를 통해 재차 홍보가 될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이를 통해 비즈니스 사용자와 일반사용자의 접촉의 기회가 점차 증대 될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q: </a:t>
            </a:r>
            <a:r>
              <a:rPr lang="ko-KR" altLang="en-US"/>
              <a:t>주 </a:t>
            </a:r>
            <a:r>
              <a:rPr lang="en-US" altLang="ko-KR"/>
              <a:t>52</a:t>
            </a:r>
            <a:r>
              <a:rPr lang="ko-KR" altLang="en-US"/>
              <a:t>시간 근무제</a:t>
            </a:r>
          </a:p>
          <a:p>
            <a:r>
              <a:rPr lang="ko-KR" altLang="en-US"/>
              <a:t>법정 </a:t>
            </a:r>
            <a:r>
              <a:rPr lang="en-US" altLang="ko-KR"/>
              <a:t>40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연장근로 </a:t>
            </a:r>
            <a:r>
              <a:rPr lang="en-US" altLang="ko-KR"/>
              <a:t>12</a:t>
            </a:r>
            <a:r>
              <a:rPr lang="ko-KR" altLang="en-US"/>
              <a:t>시간</a:t>
            </a:r>
            <a:r>
              <a:rPr lang="en-US" altLang="ko-KR"/>
              <a:t>, 21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1</a:t>
            </a:r>
            <a:r>
              <a:rPr lang="ko-KR" altLang="en-US"/>
              <a:t>일 부로 </a:t>
            </a:r>
            <a:r>
              <a:rPr lang="en-US" altLang="ko-KR"/>
              <a:t>50</a:t>
            </a:r>
            <a:r>
              <a:rPr lang="ko-KR" altLang="en-US"/>
              <a:t>인 미만 기업에도 </a:t>
            </a:r>
            <a:r>
              <a:rPr lang="en-US" altLang="ko-KR"/>
              <a:t>52</a:t>
            </a:r>
            <a:r>
              <a:rPr lang="ko-KR" altLang="en-US"/>
              <a:t>시간제가 시행된걸로 알고 있습니다</a:t>
            </a:r>
            <a:r>
              <a:rPr lang="en-US" altLang="ko-KR"/>
              <a:t>. </a:t>
            </a:r>
            <a:r>
              <a:rPr lang="ko-KR" altLang="en-US"/>
              <a:t>아닙니까</a:t>
            </a:r>
            <a:r>
              <a:rPr lang="en-US" altLang="ko-KR"/>
              <a:t>?</a:t>
            </a:r>
          </a:p>
          <a:p>
            <a:r>
              <a:rPr lang="ko-KR" altLang="en-US"/>
              <a:t>그럼 연장근로는 이런 중소기업의 경우 경리과나 인사과 아니면 과장급이 집계를</a:t>
            </a:r>
          </a:p>
          <a:p>
            <a:r>
              <a:rPr lang="ko-KR" altLang="en-US"/>
              <a:t>엑셀로 정리한다</a:t>
            </a:r>
            <a:r>
              <a:rPr lang="en-US" altLang="ko-KR"/>
              <a:t>. </a:t>
            </a:r>
            <a:r>
              <a:rPr lang="ko-KR" altLang="en-US"/>
              <a:t>그러나 엑셀이 아닌 본인이 사용하는 웹페이지에서 간단하게</a:t>
            </a:r>
          </a:p>
          <a:p>
            <a:r>
              <a:rPr lang="ko-KR" altLang="en-US"/>
              <a:t>시간외 근무를 관리할 수 가있다</a:t>
            </a:r>
            <a:r>
              <a:rPr lang="en-US" altLang="ko-KR"/>
              <a:t>. </a:t>
            </a:r>
          </a:p>
          <a:p>
            <a:r>
              <a:rPr lang="ko-KR" altLang="en-US"/>
              <a:t>이게 직원을 관리하는 측면</a:t>
            </a:r>
            <a:r>
              <a:rPr lang="en-US" altLang="ko-KR"/>
              <a:t>, </a:t>
            </a:r>
            <a:r>
              <a:rPr lang="ko-KR" altLang="en-US"/>
              <a:t>그리고 일하는 근무자에게</a:t>
            </a:r>
          </a:p>
          <a:p>
            <a:r>
              <a:rPr lang="ko-KR" altLang="en-US"/>
              <a:t>주로 업무를 보는 웹페이지에서 한번에 처리가 된다면</a:t>
            </a:r>
          </a:p>
          <a:p>
            <a:r>
              <a:rPr lang="ko-KR" altLang="en-US"/>
              <a:t>이게 업무 효율성증대가 아니라면 어떤게 효율성증대인가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5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최초 로그인 화면 구상은 오늘의 집로그인화면에서 영감을 받았습니다</a:t>
            </a:r>
            <a:r>
              <a:rPr lang="en-US" altLang="ko-KR"/>
              <a:t>. </a:t>
            </a:r>
            <a:r>
              <a:rPr lang="ko-KR" altLang="en-US"/>
              <a:t>이메일로 입력</a:t>
            </a:r>
            <a:r>
              <a:rPr lang="en-US" altLang="ko-KR"/>
              <a:t>, </a:t>
            </a:r>
            <a:r>
              <a:rPr lang="ko-KR" altLang="en-US"/>
              <a:t>그리고 소셜로그인 등 을 생각했었습니다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47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두번째로는 동영상특화 게시판을 구상했습니다</a:t>
            </a:r>
            <a:r>
              <a:rPr lang="en-US" altLang="ko-KR"/>
              <a:t>. </a:t>
            </a:r>
            <a:r>
              <a:rPr lang="ko-KR" altLang="en-US"/>
              <a:t>틱톡또는 유투브쇼츠</a:t>
            </a:r>
            <a:r>
              <a:rPr lang="en-US" altLang="ko-KR"/>
              <a:t>, </a:t>
            </a:r>
            <a:r>
              <a:rPr lang="ko-KR" altLang="en-US"/>
              <a:t>페이스북 등 간단한동영상을 볼 수 있는 미디어가 성행하는 요즘 필요한 기능이었고 화면은 인스타그램화면에서</a:t>
            </a:r>
            <a:endParaRPr lang="en-US" altLang="ko-KR"/>
          </a:p>
          <a:p>
            <a:r>
              <a:rPr lang="ko-KR" altLang="en-US"/>
              <a:t>영감을 받았습니다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09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 및 고객관리 서비스입니다</a:t>
            </a:r>
            <a:r>
              <a:rPr lang="en-US" altLang="ko-KR"/>
              <a:t>. </a:t>
            </a:r>
            <a:r>
              <a:rPr lang="ko-KR" altLang="en-US"/>
              <a:t>이는 현재 서비스중인 시프티라는 근태관리 솔루션에서 디자인과 내용 들을 어떻게 입력할 지 폼에대해 영감을 얻었습니다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33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Picnic</a:t>
            </a:r>
            <a:r>
              <a:rPr lang="ko-KR" altLang="en-US" dirty="0"/>
              <a:t>의 카페</a:t>
            </a:r>
            <a:r>
              <a:rPr lang="en-US" altLang="ko-KR" dirty="0"/>
              <a:t>,</a:t>
            </a:r>
            <a:r>
              <a:rPr lang="ko-KR" altLang="en-US" dirty="0"/>
              <a:t>호텔</a:t>
            </a:r>
            <a:r>
              <a:rPr lang="en-US" altLang="ko-KR" dirty="0"/>
              <a:t>,</a:t>
            </a:r>
            <a:r>
              <a:rPr lang="ko-KR" altLang="en-US" dirty="0"/>
              <a:t> 식당 찾기의 모티브는 네이버 지도 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오른쪽 화면처럼 지도에서 위치를 보여주면서 업체의 정보를 보여주는 형식을 구현하고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정보를 보여주는 것에 그치지않고 게시판 형식의 페이지를 만들어 여러사람들이 소통하는 공간을 만들어 보고 싶었습니다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 게시판을 수정하는 페이지를 만들어서 이미지를 바꾼다거나 정보를 수정하는 작업이 가능하게끔 구상하였습니다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유실동물찾기 페이지인데 </a:t>
            </a:r>
            <a:r>
              <a:rPr lang="en-US" altLang="ko-KR"/>
              <a:t>Open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의 정보를 특정 조건으로 검색하여 결과물을 보여주는 페이지를 만들고자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헬스케어 </a:t>
            </a:r>
            <a:r>
              <a:rPr lang="en-US" altLang="ko-KR"/>
              <a:t>&amp; </a:t>
            </a:r>
            <a:r>
              <a:rPr lang="ko-KR" altLang="en-US" err="1"/>
              <a:t>에듀</a:t>
            </a:r>
            <a:r>
              <a:rPr lang="ko-KR" altLang="en-US"/>
              <a:t> 대표화면 입니다 다양한 카테고리가 있고 </a:t>
            </a:r>
            <a:endParaRPr lang="en-US" altLang="ko-KR"/>
          </a:p>
          <a:p>
            <a:r>
              <a:rPr lang="ko-KR" altLang="en-US"/>
              <a:t>카테고리별 업체들이 등록되어 있는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7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특정 업체 상세 정보화면입니다</a:t>
            </a:r>
            <a:endParaRPr lang="en-US" altLang="ko-KR"/>
          </a:p>
          <a:p>
            <a:r>
              <a:rPr lang="ko-KR" altLang="en-US"/>
              <a:t>매장 소개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리뷰등을 볼 수 있는 화면입니다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원하는 업체의 </a:t>
            </a:r>
            <a:r>
              <a:rPr lang="en-US" altLang="ko-KR"/>
              <a:t>SNS</a:t>
            </a:r>
            <a:r>
              <a:rPr lang="ko-KR" altLang="en-US"/>
              <a:t>공유를 할 수 있는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9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4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게시판입니다 </a:t>
            </a:r>
            <a:endParaRPr lang="en-US" altLang="ko-KR" dirty="0"/>
          </a:p>
          <a:p>
            <a:r>
              <a:rPr lang="ko-KR" altLang="en-US" dirty="0"/>
              <a:t>네이버 블로그의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baseline="0" dirty="0"/>
              <a:t> 참고하여 </a:t>
            </a:r>
            <a:endParaRPr lang="en-US" altLang="ko-KR" baseline="0" dirty="0"/>
          </a:p>
          <a:p>
            <a:r>
              <a:rPr lang="ko-KR" altLang="en-US" baseline="0" dirty="0"/>
              <a:t>게시판 필터가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 </a:t>
            </a:r>
            <a:r>
              <a:rPr lang="ko-KR" altLang="en-US" baseline="0" dirty="0" err="1"/>
              <a:t>썸네일이</a:t>
            </a:r>
            <a:r>
              <a:rPr lang="ko-KR" altLang="en-US" baseline="0" dirty="0"/>
              <a:t> 보이는 게시판을 만들고자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44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0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실제 구현화면에 대해 설명하겠습니다</a:t>
            </a:r>
            <a:r>
              <a:rPr lang="en-US" altLang="ko-KR"/>
              <a:t>. </a:t>
            </a:r>
            <a:r>
              <a:rPr lang="ko-KR" altLang="en-US"/>
              <a:t>보이시는 화면은 최초화면입니다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헤더와 바디부분으로 나누어지며 이는 웹사이트의 바로가기 기능 및 로그아웃 기능을 어디서나 할 수 있도록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475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상단바의 바로가기기능입니다</a:t>
            </a:r>
            <a:r>
              <a:rPr lang="en-US" altLang="ko-KR"/>
              <a:t>. </a:t>
            </a:r>
            <a:r>
              <a:rPr lang="ko-KR" altLang="en-US"/>
              <a:t>각 카테고리로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상단에는 위치및 가게정보를 얻을 수 있고</a:t>
            </a:r>
            <a:r>
              <a:rPr lang="en-US" altLang="ko-KR"/>
              <a:t>, </a:t>
            </a:r>
            <a:r>
              <a:rPr lang="ko-KR" altLang="en-US"/>
              <a:t>그 아래는 이용자가 참여하는 컨턴츠 </a:t>
            </a:r>
            <a:r>
              <a:rPr lang="en-US" altLang="ko-KR"/>
              <a:t>SNS </a:t>
            </a:r>
            <a:r>
              <a:rPr lang="ko-KR" altLang="en-US"/>
              <a:t>및 유실 및 유기 동물 정보가있습니다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마지막에는 자주하는 질문들을 모아 게시판으로 제작하여 사용자에게 정보를 제공합니다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2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최초 로그인을 하려는 로그인버튼입니다</a:t>
            </a:r>
            <a:r>
              <a:rPr lang="en-US" altLang="ko-KR"/>
              <a:t>. </a:t>
            </a:r>
            <a:r>
              <a:rPr lang="ko-KR" altLang="en-US"/>
              <a:t>기능을 누르면 로그인화면으로 이동하게됩니다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243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 기능을 수행하는 화면입니다</a:t>
            </a:r>
            <a:r>
              <a:rPr lang="en-US" altLang="ko-KR"/>
              <a:t>. </a:t>
            </a:r>
            <a:r>
              <a:rPr lang="ko-KR" altLang="en-US"/>
              <a:t>기 가입되어있는 유저의 경우 이메일과 비밀번호를 통해 로인을 수행할 수있으며</a:t>
            </a:r>
            <a:r>
              <a:rPr lang="en-US" altLang="ko-KR"/>
              <a:t>, </a:t>
            </a:r>
            <a:r>
              <a:rPr lang="ko-KR" altLang="en-US"/>
              <a:t>카카오톡 아이디를 통해 로그인을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로그인을 입장하겠소</a:t>
            </a:r>
            <a:r>
              <a:rPr lang="en-US" altLang="ko-KR"/>
              <a:t>, </a:t>
            </a:r>
            <a:r>
              <a:rPr lang="ko-KR" altLang="en-US"/>
              <a:t>회원가입을 함께하겠소로 표기하였습니다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9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회원가입화면입니다</a:t>
            </a:r>
            <a:r>
              <a:rPr lang="en-US" altLang="ko-KR"/>
              <a:t>. </a:t>
            </a:r>
            <a:r>
              <a:rPr lang="ko-KR" altLang="en-US"/>
              <a:t>회원가입은 이메일을 중복을 검사힙니다</a:t>
            </a:r>
            <a:r>
              <a:rPr lang="en-US" altLang="ko-KR"/>
              <a:t>. </a:t>
            </a:r>
            <a:r>
              <a:rPr lang="ko-KR" altLang="en-US"/>
              <a:t>이때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통해 입력된 이메일을 찾고 검색값이 있다면 중복처리</a:t>
            </a:r>
            <a:r>
              <a:rPr lang="en-US" altLang="ko-KR"/>
              <a:t>, </a:t>
            </a:r>
            <a:r>
              <a:rPr lang="ko-KR" altLang="en-US"/>
              <a:t>없다면 사용가능하다고 안내합니다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비밀번호는</a:t>
            </a:r>
            <a:r>
              <a:rPr lang="en-US" altLang="ko-KR"/>
              <a:t> </a:t>
            </a:r>
            <a:r>
              <a:rPr lang="ko-KR" altLang="en-US"/>
              <a:t>첫입력과 마지막 입력을 통해 확인합니다</a:t>
            </a:r>
            <a:r>
              <a:rPr lang="en-US" altLang="ko-KR"/>
              <a:t>. </a:t>
            </a:r>
            <a:r>
              <a:rPr lang="ko-KR" altLang="en-US"/>
              <a:t>그리고 마지막으로 별명도 해당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이용해 중복을 찾은뒤 사용가능 유무를 안내해줍니다</a:t>
            </a:r>
            <a:r>
              <a:rPr lang="en-US" altLang="ko-KR"/>
              <a:t>. </a:t>
            </a:r>
          </a:p>
          <a:p>
            <a:r>
              <a:rPr lang="ko-KR" altLang="en-US"/>
              <a:t>모든 유효성검사를 마친 후에 약관동의를 체크를 하고 회원가입을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43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회원가입이 완료되었으면 회원가입성공했다는 메시지를 받을 수 있으며</a:t>
            </a:r>
            <a:r>
              <a:rPr lang="en-US" altLang="ko-KR"/>
              <a:t>, </a:t>
            </a:r>
            <a:r>
              <a:rPr lang="ko-KR" altLang="en-US"/>
              <a:t>비밀번호가 틀리면 해당 메시지를 출력합니다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87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로그인에 성공한다면 위와같은 화면을 만나게됩니다</a:t>
            </a:r>
            <a:r>
              <a:rPr lang="en-US" altLang="ko-KR"/>
              <a:t>. </a:t>
            </a:r>
            <a:r>
              <a:rPr lang="ko-KR" altLang="en-US"/>
              <a:t>이때 헤더부분이 로그인에서 로그아웃으로</a:t>
            </a:r>
            <a:r>
              <a:rPr lang="en-US" altLang="ko-KR"/>
              <a:t>, </a:t>
            </a:r>
            <a:r>
              <a:rPr lang="ko-KR" altLang="en-US"/>
              <a:t>그리고 마이페이지가 생성되었습니다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76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헤더부분에 대해 좀더 자세히 설명 드리겠습니다</a:t>
            </a:r>
            <a:r>
              <a:rPr lang="en-US" altLang="ko-KR"/>
              <a:t>, </a:t>
            </a:r>
            <a:r>
              <a:rPr lang="ko-KR" altLang="en-US"/>
              <a:t>헤더의 모습은 일반사용자</a:t>
            </a:r>
            <a:r>
              <a:rPr lang="en-US" altLang="ko-KR"/>
              <a:t>, </a:t>
            </a:r>
            <a:r>
              <a:rPr lang="ko-KR" altLang="en-US"/>
              <a:t>페이지관리자</a:t>
            </a:r>
            <a:r>
              <a:rPr lang="en-US" altLang="ko-KR"/>
              <a:t>, </a:t>
            </a:r>
            <a:r>
              <a:rPr lang="ko-KR" altLang="en-US"/>
              <a:t>사업자 사용자 즉 비즈니스 사용자 각자 다르게 나타납니다</a:t>
            </a:r>
            <a:r>
              <a:rPr lang="en-US" altLang="ko-KR"/>
              <a:t>.</a:t>
            </a:r>
          </a:p>
          <a:p>
            <a:r>
              <a:rPr lang="ko-KR" altLang="en-US"/>
              <a:t>이는 아래의 표의 내용처럼 </a:t>
            </a:r>
            <a:r>
              <a:rPr lang="en-US" altLang="ko-KR"/>
              <a:t>DB</a:t>
            </a:r>
            <a:r>
              <a:rPr lang="ko-KR" altLang="en-US"/>
              <a:t>에 사용자 유형별 코드값이 있으며 고유의 숫자</a:t>
            </a:r>
            <a:r>
              <a:rPr lang="en-US" altLang="ko-KR"/>
              <a:t>, </a:t>
            </a:r>
            <a:r>
              <a:rPr lang="ko-KR" altLang="en-US"/>
              <a:t>키값을 부여받아 </a:t>
            </a:r>
            <a:endParaRPr lang="en-US" altLang="ko-KR"/>
          </a:p>
          <a:p>
            <a:r>
              <a:rPr lang="en-US" altLang="ko-KR"/>
              <a:t>jsp </a:t>
            </a:r>
            <a:r>
              <a:rPr lang="ko-KR" altLang="en-US"/>
              <a:t>파일의 </a:t>
            </a:r>
            <a:r>
              <a:rPr lang="en-US" altLang="ko-KR"/>
              <a:t>jstl </a:t>
            </a:r>
            <a:r>
              <a:rPr lang="ko-KR" altLang="en-US"/>
              <a:t>의 </a:t>
            </a:r>
            <a:r>
              <a:rPr lang="en-US" altLang="ko-KR"/>
              <a:t>when, choose </a:t>
            </a:r>
            <a:r>
              <a:rPr lang="ko-KR" altLang="en-US"/>
              <a:t>또는 </a:t>
            </a:r>
            <a:r>
              <a:rPr lang="en-US" altLang="ko-KR"/>
              <a:t>if </a:t>
            </a:r>
            <a:r>
              <a:rPr lang="ko-KR" altLang="en-US"/>
              <a:t>문을 통해 키값에 맞는 헤더창을 나타냅니다</a:t>
            </a:r>
            <a:r>
              <a:rPr lang="en-US" altLang="ko-KR"/>
              <a:t>.</a:t>
            </a:r>
          </a:p>
          <a:p>
            <a:r>
              <a:rPr lang="en-US" altLang="ko-KR"/>
              <a:t>1</a:t>
            </a:r>
            <a:r>
              <a:rPr lang="ko-KR" altLang="en-US"/>
              <a:t>은 최초가입시 부여받는 일반유저</a:t>
            </a:r>
            <a:r>
              <a:rPr lang="en-US" altLang="ko-KR"/>
              <a:t>, 2</a:t>
            </a:r>
            <a:r>
              <a:rPr lang="ko-KR" altLang="en-US"/>
              <a:t>는 일반유저가 페이지 관리자에게 사업자 신청을하고 권한을 수여받고</a:t>
            </a:r>
            <a:r>
              <a:rPr lang="en-US" altLang="ko-KR"/>
              <a:t>,</a:t>
            </a:r>
          </a:p>
          <a:p>
            <a:r>
              <a:rPr lang="en-US" altLang="ko-KR"/>
              <a:t>3</a:t>
            </a:r>
            <a:r>
              <a:rPr lang="ko-KR" altLang="en-US"/>
              <a:t>은 페이지관리자 계정 생성시 일반 직원값입니다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en-US" altLang="ko-KR"/>
              <a:t>4</a:t>
            </a:r>
            <a:r>
              <a:rPr lang="ko-KR" altLang="en-US"/>
              <a:t>는 페이지관리의 인사담당 또는 팀장급에게 수여되는 것이며</a:t>
            </a:r>
            <a:r>
              <a:rPr lang="en-US" altLang="ko-KR"/>
              <a:t>, </a:t>
            </a:r>
            <a:r>
              <a:rPr lang="ko-KR" altLang="en-US"/>
              <a:t>이 두개는 관리자 변경창에서 가입 및 수정가능합니다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알림 기능입니다</a:t>
            </a:r>
            <a:r>
              <a:rPr lang="en-US" altLang="ko-KR"/>
              <a:t>. </a:t>
            </a:r>
            <a:r>
              <a:rPr lang="ko-KR" altLang="en-US"/>
              <a:t>본인이 작성한 글 또는 문의내용에 에 댓글</a:t>
            </a:r>
            <a:r>
              <a:rPr lang="en-US" altLang="ko-KR"/>
              <a:t>, </a:t>
            </a:r>
            <a:r>
              <a:rPr lang="ko-KR" altLang="en-US"/>
              <a:t>답변이 달리면 알림을 받을 수있으며</a:t>
            </a:r>
            <a:r>
              <a:rPr lang="en-US" altLang="ko-KR"/>
              <a:t>, </a:t>
            </a:r>
            <a:r>
              <a:rPr lang="ko-KR" altLang="en-US"/>
              <a:t>간단하게 상대방 아이디가노출됩니다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5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개발환경입니다</a:t>
            </a:r>
            <a:r>
              <a:rPr lang="en-US" altLang="ko-KR"/>
              <a:t>. </a:t>
            </a:r>
          </a:p>
          <a:p>
            <a:r>
              <a:rPr lang="ko-KR" altLang="en-US"/>
              <a:t>개발통합환경은 이클립스 </a:t>
            </a:r>
            <a:r>
              <a:rPr lang="en-US" altLang="ko-KR"/>
              <a:t>21</a:t>
            </a:r>
            <a:r>
              <a:rPr lang="ko-KR" altLang="en-US"/>
              <a:t>년 </a:t>
            </a:r>
            <a:r>
              <a:rPr lang="en-US" altLang="ko-KR"/>
              <a:t>06</a:t>
            </a:r>
            <a:r>
              <a:rPr lang="ko-KR" altLang="en-US"/>
              <a:t>버전을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헙업툴은 깃허브를 이용하여 프로그램동안 팀원들과</a:t>
            </a:r>
          </a:p>
          <a:p>
            <a:r>
              <a:rPr lang="ko-KR" altLang="en-US"/>
              <a:t>버전관리를 문제없이 해결했습니다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마이바티스를 통해 </a:t>
            </a:r>
            <a:r>
              <a:rPr lang="en-US" altLang="ko-KR"/>
              <a:t>DB</a:t>
            </a:r>
            <a:r>
              <a:rPr lang="ko-KR" altLang="en-US"/>
              <a:t>관리를 효율적으로 했습니다</a:t>
            </a:r>
            <a:r>
              <a:rPr lang="en-US" altLang="ko-KR"/>
              <a:t>.</a:t>
            </a:r>
          </a:p>
          <a:p>
            <a:r>
              <a:rPr lang="ko-KR" altLang="en-US"/>
              <a:t>에이젝스를 통해 비동기 방식으로 요청하여 필요한 부분만 불러오는 기능을 구현했습니다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메이븐을 사용하여 라이브러리를 관리했습니다</a:t>
            </a:r>
            <a:r>
              <a:rPr lang="en-US" altLang="ko-KR"/>
              <a:t>. </a:t>
            </a:r>
            <a:r>
              <a:rPr lang="ko-KR" altLang="en-US"/>
              <a:t>이를통해 라이브러리들과 연관된 </a:t>
            </a:r>
          </a:p>
          <a:p>
            <a:r>
              <a:rPr lang="ko-KR" altLang="en-US"/>
              <a:t>라이브러리들까지 거미줄처럼 다 연동이 되어서 관리를 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디스코드의 화면공유 실시간 채팅과 파일업로드등을 통해 비대면이지만 큰 제약없이 프로젝트를 마무리 할 수 있었다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DB</a:t>
            </a:r>
            <a:r>
              <a:rPr lang="ko-KR" altLang="en-US"/>
              <a:t>는 오라클 </a:t>
            </a:r>
            <a:r>
              <a:rPr lang="en-US" altLang="ko-KR"/>
              <a:t>DB</a:t>
            </a:r>
            <a:r>
              <a:rPr lang="ko-KR" altLang="en-US"/>
              <a:t>를 사용했다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팀원전체가 윈도우 </a:t>
            </a:r>
            <a:r>
              <a:rPr lang="en-US" altLang="ko-KR"/>
              <a:t>10</a:t>
            </a:r>
            <a:r>
              <a:rPr lang="ko-KR" altLang="en-US"/>
              <a:t>을 사용하였다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6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알림 숫자를 카운트해주는 기능입니다</a:t>
            </a:r>
            <a:r>
              <a:rPr lang="en-US" altLang="ko-KR"/>
              <a:t>. </a:t>
            </a:r>
            <a:r>
              <a:rPr lang="ko-KR" altLang="en-US"/>
              <a:t>문의게시판에 답변된 글</a:t>
            </a:r>
            <a:r>
              <a:rPr lang="en-US" altLang="ko-KR"/>
              <a:t>, </a:t>
            </a:r>
            <a:r>
              <a:rPr lang="ko-KR" altLang="en-US"/>
              <a:t>커뮤니티 카테고리의 댓글</a:t>
            </a:r>
            <a:r>
              <a:rPr lang="en-US" altLang="ko-KR"/>
              <a:t>, </a:t>
            </a:r>
            <a:r>
              <a:rPr lang="ko-KR" altLang="en-US"/>
              <a:t>미디어 게시판의 댓글은 읽음유무를 판단하는 컬럼이 각자 있습니다</a:t>
            </a:r>
            <a:r>
              <a:rPr lang="en-US" altLang="ko-KR"/>
              <a:t>.</a:t>
            </a:r>
          </a:p>
          <a:p>
            <a:r>
              <a:rPr lang="ko-KR" altLang="en-US"/>
              <a:t>기본값은 </a:t>
            </a:r>
            <a:r>
              <a:rPr lang="en-US" altLang="ko-KR"/>
              <a:t>1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해당 글을 쓴사람이 댓글을 확인을 한다면 </a:t>
            </a:r>
            <a:r>
              <a:rPr lang="en-US" altLang="ko-KR"/>
              <a:t>0</a:t>
            </a:r>
            <a:r>
              <a:rPr lang="ko-KR" altLang="en-US"/>
              <a:t>으로 변경하여 해당글에 알림을 더 이상 받지않는 로직으로 구현하였습니다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알림기능을 눌렀을때 안내입니다</a:t>
            </a:r>
            <a:r>
              <a:rPr lang="en-US" altLang="ko-KR"/>
              <a:t>.</a:t>
            </a:r>
          </a:p>
          <a:p>
            <a:r>
              <a:rPr lang="ko-KR" altLang="en-US"/>
              <a:t>확인하지 않은 댓글 또는 답변이있다면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통해 해당 커뮤니티의 리스트를 가져오게됩니다</a:t>
            </a:r>
            <a:r>
              <a:rPr lang="en-US" altLang="ko-KR"/>
              <a:t>. </a:t>
            </a:r>
          </a:p>
          <a:p>
            <a:r>
              <a:rPr lang="ko-KR" altLang="en-US"/>
              <a:t>첫번째는 책의내용대로 구현했으며 두번째 사진은 마이바티스를 이용하여 구현했습니다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87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로그인이후 마이페이지 화면에 대해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92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마이페이지 화면입니다</a:t>
            </a:r>
            <a:r>
              <a:rPr lang="en-US" altLang="ko-KR"/>
              <a:t>. </a:t>
            </a:r>
            <a:r>
              <a:rPr lang="ko-KR" altLang="en-US"/>
              <a:t>상단과 하단으로 나누어져있으며</a:t>
            </a:r>
            <a:r>
              <a:rPr lang="en-US" altLang="ko-KR"/>
              <a:t>, </a:t>
            </a:r>
            <a:r>
              <a:rPr lang="ko-KR" altLang="en-US"/>
              <a:t>상단에는 </a:t>
            </a:r>
            <a:r>
              <a:rPr lang="en-US" altLang="ko-KR"/>
              <a:t>sns</a:t>
            </a:r>
            <a:r>
              <a:rPr lang="ko-KR" altLang="en-US"/>
              <a:t>관련 포스터가</a:t>
            </a:r>
            <a:r>
              <a:rPr lang="en-US" altLang="ko-KR"/>
              <a:t>,</a:t>
            </a:r>
          </a:p>
          <a:p>
            <a:r>
              <a:rPr lang="ko-KR" altLang="en-US"/>
              <a:t>하단에는 문의하기</a:t>
            </a:r>
            <a:r>
              <a:rPr lang="en-US" altLang="ko-KR"/>
              <a:t>, </a:t>
            </a:r>
            <a:r>
              <a:rPr lang="ko-KR" altLang="en-US"/>
              <a:t>회원정보 변경 및 탈퇴 기능으로 구성되어있습니다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895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상단부터 설명드리곘습니다</a:t>
            </a:r>
            <a:r>
              <a:rPr lang="en-US" altLang="ko-KR"/>
              <a:t>.</a:t>
            </a:r>
          </a:p>
          <a:p>
            <a:r>
              <a:rPr lang="ko-KR" altLang="en-US"/>
              <a:t>좌로부터 미디어</a:t>
            </a:r>
            <a:r>
              <a:rPr lang="en-US" altLang="ko-KR"/>
              <a:t>, </a:t>
            </a:r>
            <a:r>
              <a:rPr lang="ko-KR" altLang="en-US"/>
              <a:t>커뮤니티 순으로 최신들을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최신글을 가져오는 쿼리문을 통해 값을 가져옵니다</a:t>
            </a:r>
            <a:r>
              <a:rPr lang="en-US" altLang="ko-KR"/>
              <a:t>.</a:t>
            </a:r>
          </a:p>
          <a:p>
            <a:r>
              <a:rPr lang="ko-KR" altLang="en-US"/>
              <a:t>쿼리문은 최대</a:t>
            </a:r>
            <a:r>
              <a:rPr lang="en-US" altLang="ko-KR"/>
              <a:t>, </a:t>
            </a:r>
            <a:r>
              <a:rPr lang="ko-KR" altLang="en-US"/>
              <a:t>최소값을 구하는 형태의 쿼리문을 이용하여 작성했습니다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구경하기 버튼을 통해 해당 게시글로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내글 소식에서 앞선 알림들을 받고 이동하기 버튼을 통해 확인처리를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업데이트문을 통해 읽음처리를 하는 쿼리문입니다</a:t>
            </a:r>
            <a:r>
              <a:rPr lang="en-US" altLang="ko-KR"/>
              <a:t>. </a:t>
            </a:r>
            <a:r>
              <a:rPr lang="ko-KR" altLang="en-US"/>
              <a:t>해당 리드 체크값이 </a:t>
            </a:r>
            <a:r>
              <a:rPr lang="en-US" altLang="ko-KR"/>
              <a:t>1</a:t>
            </a:r>
            <a:r>
              <a:rPr lang="ko-KR" altLang="en-US"/>
              <a:t>인값을 </a:t>
            </a:r>
            <a:r>
              <a:rPr lang="en-US" altLang="ko-KR"/>
              <a:t>0</a:t>
            </a:r>
            <a:r>
              <a:rPr lang="ko-KR" altLang="en-US"/>
              <a:t>으로 변경하여 알림을 받지 않게됩니다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944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하단입니다</a:t>
            </a:r>
            <a:r>
              <a:rPr lang="en-US" altLang="ko-KR"/>
              <a:t>. </a:t>
            </a:r>
            <a:r>
              <a:rPr lang="ko-KR" altLang="en-US"/>
              <a:t>하단에는 문의 및 소통기능이 있으며</a:t>
            </a:r>
            <a:r>
              <a:rPr lang="en-US" altLang="ko-KR"/>
              <a:t>, </a:t>
            </a:r>
          </a:p>
          <a:p>
            <a:r>
              <a:rPr lang="ko-KR" altLang="en-US"/>
              <a:t>첫번째 문의 및 소통으로는 </a:t>
            </a:r>
            <a:r>
              <a:rPr lang="en-US" altLang="ko-KR"/>
              <a:t>3</a:t>
            </a:r>
            <a:r>
              <a:rPr lang="ko-KR" altLang="en-US"/>
              <a:t>가지 유형을 골라서 유형에 맞게 문의를 할 수 있도록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두번째는 사업자 신청입니다</a:t>
            </a:r>
            <a:r>
              <a:rPr lang="en-US" altLang="ko-KR"/>
              <a:t>. </a:t>
            </a:r>
            <a:r>
              <a:rPr lang="ko-KR" altLang="en-US"/>
              <a:t>등록된 사업자 또는 해당없음으로 신청할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이는 카카오 </a:t>
            </a:r>
            <a:r>
              <a:rPr lang="en-US" altLang="ko-KR"/>
              <a:t>api </a:t>
            </a:r>
            <a:r>
              <a:rPr lang="ko-KR" altLang="en-US"/>
              <a:t>지도정보에서 실제 있는 사업자 값을 받아오는 것이며 현재 보시는 것은 테스트케이스로 </a:t>
            </a:r>
            <a:r>
              <a:rPr lang="en-US" altLang="ko-KR"/>
              <a:t>2</a:t>
            </a:r>
            <a:r>
              <a:rPr lang="ko-KR" altLang="en-US"/>
              <a:t>가지를 선정하여서 두개로 보이는 겁니다</a:t>
            </a:r>
            <a:r>
              <a:rPr lang="en-US" altLang="ko-KR"/>
              <a:t>. </a:t>
            </a:r>
          </a:p>
          <a:p>
            <a:r>
              <a:rPr lang="ko-KR" altLang="en-US"/>
              <a:t>추후 더 많은 사업자들이 리스트에 올라갈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왜 이렇게 선택하게 했냐</a:t>
            </a:r>
            <a:r>
              <a:rPr lang="en-US" altLang="ko-KR"/>
              <a:t>?-</a:t>
            </a:r>
            <a:r>
              <a:rPr lang="ko-KR" altLang="en-US"/>
              <a:t>실제 있는가게와 위치정보를 통해 정보를 제공키 위함</a:t>
            </a:r>
            <a:r>
              <a:rPr lang="en-US" altLang="ko-KR"/>
              <a:t>, </a:t>
            </a:r>
            <a:r>
              <a:rPr lang="ko-KR" altLang="en-US"/>
              <a:t>그리고 해당없음이 있는 이유는 사업자이지만 불확실한 상태 </a:t>
            </a:r>
            <a:r>
              <a:rPr lang="en-US" altLang="ko-KR"/>
              <a:t>(</a:t>
            </a:r>
            <a:r>
              <a:rPr lang="ko-KR" altLang="en-US"/>
              <a:t>가내소매업</a:t>
            </a:r>
            <a:r>
              <a:rPr lang="en-US" altLang="ko-KR"/>
              <a:t>, </a:t>
            </a:r>
            <a:r>
              <a:rPr lang="ko-KR" altLang="en-US"/>
              <a:t>부업 등</a:t>
            </a:r>
            <a:r>
              <a:rPr lang="en-US" altLang="ko-KR"/>
              <a:t>)</a:t>
            </a:r>
            <a:r>
              <a:rPr lang="ko-KR" altLang="en-US"/>
              <a:t>을 위함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모두 제출하기를 누르면 페이지 관리자에게 해당 문의글이 올라가게됩니다</a:t>
            </a:r>
            <a:r>
              <a:rPr lang="en-US" altLang="ko-KR"/>
              <a:t>. </a:t>
            </a:r>
            <a:r>
              <a:rPr lang="ko-KR" altLang="en-US"/>
              <a:t>추후 설명드리겠습니다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452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회원탈퇴 및 회원정보 변경 기능입니다</a:t>
            </a:r>
            <a:r>
              <a:rPr lang="en-US" altLang="ko-KR"/>
              <a:t>. </a:t>
            </a:r>
            <a:r>
              <a:rPr lang="ko-KR" altLang="en-US"/>
              <a:t>회원탈퇴는 잠시이별이라는 단어로 순화했으며</a:t>
            </a:r>
            <a:r>
              <a:rPr lang="en-US" altLang="ko-KR"/>
              <a:t>, </a:t>
            </a:r>
            <a:r>
              <a:rPr lang="ko-KR" altLang="en-US"/>
              <a:t>비밀번호 체크를 하여 회원정보가 삭제되어 </a:t>
            </a:r>
            <a:r>
              <a:rPr lang="en-US" altLang="ko-KR"/>
              <a:t>DB</a:t>
            </a:r>
            <a:r>
              <a:rPr lang="ko-KR" altLang="en-US"/>
              <a:t>에서 삭제가됩니다</a:t>
            </a:r>
            <a:r>
              <a:rPr lang="en-US" altLang="ko-KR"/>
              <a:t>.</a:t>
            </a:r>
          </a:p>
          <a:p>
            <a:r>
              <a:rPr lang="ko-KR" altLang="en-US"/>
              <a:t>재가입이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회원정보변경기능입니다</a:t>
            </a:r>
            <a:r>
              <a:rPr lang="en-US" altLang="ko-KR"/>
              <a:t>. </a:t>
            </a:r>
            <a:r>
              <a:rPr lang="ko-KR" altLang="en-US"/>
              <a:t>비밀번호값은 기존 값이 입력되어있으며</a:t>
            </a:r>
            <a:r>
              <a:rPr lang="en-US" altLang="ko-KR"/>
              <a:t>, </a:t>
            </a:r>
            <a:r>
              <a:rPr lang="ko-KR" altLang="en-US"/>
              <a:t>별명또한 입력되어있습니다</a:t>
            </a:r>
            <a:r>
              <a:rPr lang="en-US" altLang="ko-KR"/>
              <a:t>. </a:t>
            </a:r>
            <a:r>
              <a:rPr lang="ko-KR" altLang="en-US"/>
              <a:t>별명을 변경코자 할때는 중복검사를 통해서 중복유무를 체크한후 변경해야합니다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0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페이지 관리자로 로그인 했을때 화면입니다</a:t>
            </a:r>
            <a:r>
              <a:rPr lang="en-US" altLang="ko-KR"/>
              <a:t>. </a:t>
            </a:r>
            <a:r>
              <a:rPr lang="ko-KR" altLang="en-US"/>
              <a:t>마이페이지 대신 페이지관리 라는 메뉴가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756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고객소리함의 화면입니다</a:t>
            </a:r>
            <a:r>
              <a:rPr lang="en-US" altLang="ko-KR"/>
              <a:t>. </a:t>
            </a:r>
            <a:r>
              <a:rPr lang="ko-KR" altLang="en-US"/>
              <a:t>앞서 설명한 고객들의 문의내용들이 저장되는 곳이며 답변하는 기능의 화면으로 이동하기 전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하단에는 사용자 정보들이 나옵니다</a:t>
            </a:r>
            <a:r>
              <a:rPr lang="en-US" altLang="ko-KR"/>
              <a:t>.</a:t>
            </a:r>
          </a:p>
          <a:p>
            <a:r>
              <a:rPr lang="ko-KR" altLang="en-US"/>
              <a:t>사업자 정보들도 확 인 할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읽음 처리 유무가있습니다</a:t>
            </a:r>
            <a:r>
              <a:rPr lang="en-US" altLang="ko-KR"/>
              <a:t>. </a:t>
            </a:r>
            <a:r>
              <a:rPr lang="ko-KR" altLang="en-US"/>
              <a:t>이는 동일하게 읽음 유무의 값이 저장된값을 </a:t>
            </a:r>
            <a:endParaRPr lang="en-US" altLang="ko-KR"/>
          </a:p>
          <a:p>
            <a:r>
              <a:rPr lang="ko-KR" altLang="en-US"/>
              <a:t>답변하는 화면으로 이동함과 동시 </a:t>
            </a:r>
            <a:r>
              <a:rPr lang="en-US" altLang="ko-KR"/>
              <a:t>update</a:t>
            </a:r>
            <a:r>
              <a:rPr lang="ko-KR" altLang="en-US"/>
              <a:t>문을 통해 </a:t>
            </a:r>
            <a:r>
              <a:rPr lang="en-US" altLang="ko-KR"/>
              <a:t>0</a:t>
            </a:r>
            <a:r>
              <a:rPr lang="ko-KR" altLang="en-US"/>
              <a:t>으로 바꿔 읽음 처리로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8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내용상세보기 기능 및 답변하는 화면그리고 답변이후 해당 유저에게 보이는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보시는 화면은 페이지관리자가 해당 문의 내용에 대해 답변하는 예시입니다</a:t>
            </a:r>
            <a:r>
              <a:rPr lang="en-US" altLang="ko-KR"/>
              <a:t>. </a:t>
            </a:r>
          </a:p>
          <a:p>
            <a:r>
              <a:rPr lang="ko-KR" altLang="en-US"/>
              <a:t>답변을 한다면 문의한 고객에게 위와같이 문의한 키워드</a:t>
            </a:r>
            <a:r>
              <a:rPr lang="en-US" altLang="ko-KR"/>
              <a:t>, </a:t>
            </a:r>
            <a:r>
              <a:rPr lang="ko-KR" altLang="en-US"/>
              <a:t>직원이메을</a:t>
            </a:r>
            <a:r>
              <a:rPr lang="en-US" altLang="ko-KR"/>
              <a:t>, </a:t>
            </a:r>
            <a:r>
              <a:rPr lang="ko-KR" altLang="en-US"/>
              <a:t>답변내용</a:t>
            </a:r>
            <a:r>
              <a:rPr lang="en-US" altLang="ko-KR"/>
              <a:t>, </a:t>
            </a:r>
            <a:r>
              <a:rPr lang="ko-KR" altLang="en-US"/>
              <a:t>작성날짜</a:t>
            </a:r>
            <a:r>
              <a:rPr lang="en-US" altLang="ko-KR"/>
              <a:t>, </a:t>
            </a:r>
            <a:r>
              <a:rPr lang="ko-KR" altLang="en-US"/>
              <a:t>확인 및 삭제</a:t>
            </a:r>
            <a:r>
              <a:rPr lang="en-US" altLang="ko-KR"/>
              <a:t>, </a:t>
            </a:r>
            <a:r>
              <a:rPr lang="ko-KR" altLang="en-US"/>
              <a:t>읽음 유무 등이있습니다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이또한 읽음 처리 및 삭제를 함으로써 읽음 처리를 할 수 있으며</a:t>
            </a:r>
            <a:r>
              <a:rPr lang="en-US" altLang="ko-KR"/>
              <a:t>, </a:t>
            </a:r>
            <a:r>
              <a:rPr lang="ko-KR" altLang="en-US"/>
              <a:t>이 값은 헤더 알림숫자에 반영이됩니다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352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페이지관리자의 일반직원과 인사담당자 또는 팀장급의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상단은</a:t>
            </a:r>
            <a:endParaRPr lang="en-US" altLang="ko-KR"/>
          </a:p>
          <a:p>
            <a:r>
              <a:rPr lang="ko-KR" altLang="en-US"/>
              <a:t>일반 직원은 시간외 근무 신청</a:t>
            </a:r>
            <a:r>
              <a:rPr lang="en-US" altLang="ko-KR"/>
              <a:t>, </a:t>
            </a:r>
            <a:r>
              <a:rPr lang="ko-KR" altLang="en-US"/>
              <a:t>휴가 신청 과 각 항의 본인의 신청 내역을 볼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하단은</a:t>
            </a:r>
            <a:endParaRPr lang="en-US" altLang="ko-KR"/>
          </a:p>
          <a:p>
            <a:r>
              <a:rPr lang="ko-KR" altLang="en-US"/>
              <a:t>인사담당자및 팀장급 계정에서 볼 수 있는 화면입니다</a:t>
            </a:r>
            <a:r>
              <a:rPr lang="en-US" altLang="ko-KR"/>
              <a:t>. </a:t>
            </a:r>
          </a:p>
          <a:p>
            <a:r>
              <a:rPr lang="ko-KR" altLang="en-US"/>
              <a:t>모두 시간외 신청</a:t>
            </a:r>
            <a:r>
              <a:rPr lang="en-US" altLang="ko-KR"/>
              <a:t>, </a:t>
            </a:r>
            <a:r>
              <a:rPr lang="ko-KR" altLang="en-US"/>
              <a:t>휴가 신청</a:t>
            </a:r>
            <a:r>
              <a:rPr lang="en-US" altLang="ko-KR"/>
              <a:t>, </a:t>
            </a:r>
            <a:r>
              <a:rPr lang="ko-KR" altLang="en-US"/>
              <a:t>내역보기는 공통사항이며</a:t>
            </a:r>
            <a:r>
              <a:rPr lang="en-US" altLang="ko-KR"/>
              <a:t>, </a:t>
            </a:r>
          </a:p>
          <a:p>
            <a:r>
              <a:rPr lang="ko-KR" altLang="en-US"/>
              <a:t>사원을 일괄관리</a:t>
            </a:r>
            <a:r>
              <a:rPr lang="en-US" altLang="ko-KR"/>
              <a:t>, </a:t>
            </a:r>
            <a:r>
              <a:rPr lang="ko-KR" altLang="en-US"/>
              <a:t>사원들의 초과근무 및 휴가 신청내역을 관리할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70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사용한 자바 버전은 팀원 모두 </a:t>
            </a:r>
            <a:r>
              <a:rPr lang="en-US" altLang="ko-KR"/>
              <a:t>1.8</a:t>
            </a:r>
            <a:r>
              <a:rPr lang="ko-KR" altLang="en-US"/>
              <a:t>을 사용하였다</a:t>
            </a:r>
            <a:r>
              <a:rPr lang="en-US" altLang="ko-KR"/>
              <a:t>. </a:t>
            </a:r>
          </a:p>
          <a:p>
            <a:r>
              <a:rPr lang="en-US" altLang="ko-KR"/>
              <a:t>jre </a:t>
            </a:r>
            <a:r>
              <a:rPr lang="ko-KR" altLang="en-US"/>
              <a:t>시스템 라이브러리도 </a:t>
            </a:r>
            <a:r>
              <a:rPr lang="en-US" altLang="ko-KR"/>
              <a:t>1.8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아파치 톰캣은 버전 </a:t>
            </a:r>
            <a:r>
              <a:rPr lang="en-US" altLang="ko-KR"/>
              <a:t>7.0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인코딩방식은 팀원전원이 </a:t>
            </a:r>
            <a:r>
              <a:rPr lang="en-US" altLang="ko-KR"/>
              <a:t>utf-8</a:t>
            </a:r>
            <a:r>
              <a:rPr lang="ko-KR" altLang="en-US"/>
              <a:t>을 사용하였습니다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왜 </a:t>
            </a:r>
            <a:r>
              <a:rPr lang="en-US" altLang="ko-KR"/>
              <a:t>1.8</a:t>
            </a:r>
            <a:r>
              <a:rPr lang="ko-KR" altLang="en-US"/>
              <a:t>임</a:t>
            </a:r>
            <a:r>
              <a:rPr lang="en-US" altLang="ko-KR"/>
              <a:t>? 7.0</a:t>
            </a:r>
            <a:r>
              <a:rPr lang="ko-KR" altLang="en-US"/>
              <a:t>임</a:t>
            </a:r>
            <a:r>
              <a:rPr lang="en-US" altLang="ko-KR"/>
              <a:t>?</a:t>
            </a:r>
          </a:p>
          <a:p>
            <a:r>
              <a:rPr lang="ko-KR" altLang="en-US"/>
              <a:t>새로운 버전에 대해 호환성 문제</a:t>
            </a:r>
            <a:r>
              <a:rPr lang="en-US" altLang="ko-KR"/>
              <a:t>, </a:t>
            </a:r>
            <a:r>
              <a:rPr lang="ko-KR" altLang="en-US"/>
              <a:t>그래서 안정적으로 소문난 </a:t>
            </a:r>
            <a:r>
              <a:rPr lang="en-US" altLang="ko-KR"/>
              <a:t>1.8</a:t>
            </a:r>
            <a:r>
              <a:rPr lang="ko-KR" altLang="en-US"/>
              <a:t>을 기용함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14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시간외 근무 신청시 화면입니다</a:t>
            </a:r>
            <a:r>
              <a:rPr lang="en-US" altLang="ko-KR"/>
              <a:t>. </a:t>
            </a:r>
          </a:p>
          <a:p>
            <a:r>
              <a:rPr lang="ko-KR" altLang="en-US"/>
              <a:t>사전신청의 경우 시작하는 시간이 현시점부터 기록이 됩니다</a:t>
            </a:r>
            <a:r>
              <a:rPr lang="en-US" altLang="ko-KR"/>
              <a:t>. </a:t>
            </a:r>
            <a:r>
              <a:rPr lang="ko-KR" altLang="en-US"/>
              <a:t>그리고 상태는 진행중으로 표기가됩니다</a:t>
            </a:r>
            <a:r>
              <a:rPr lang="en-US" altLang="ko-KR"/>
              <a:t>.</a:t>
            </a:r>
          </a:p>
          <a:p>
            <a:r>
              <a:rPr lang="ko-KR" altLang="en-US"/>
              <a:t>종료하기 버튼을 누르면 누른 시간부로 대기중으로 상태가 변경됩니다</a:t>
            </a:r>
            <a:r>
              <a:rPr lang="en-US" altLang="ko-KR"/>
              <a:t>.</a:t>
            </a:r>
          </a:p>
          <a:p>
            <a:r>
              <a:rPr lang="ko-KR" altLang="en-US"/>
              <a:t>좌측의 소급신청은 시간외 근무를 사전신청을 못한채 외근이나 기타 사정으로 발생시 소급신청할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날짜와 시작시간</a:t>
            </a:r>
            <a:r>
              <a:rPr lang="en-US" altLang="ko-KR"/>
              <a:t>, </a:t>
            </a:r>
            <a:r>
              <a:rPr lang="ko-KR" altLang="en-US"/>
              <a:t>종료시간</a:t>
            </a:r>
            <a:r>
              <a:rPr lang="en-US" altLang="ko-KR"/>
              <a:t>, </a:t>
            </a:r>
            <a:r>
              <a:rPr lang="ko-KR" altLang="en-US"/>
              <a:t>그리고 사유를 입력하여 제출 할 수 있씁니다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84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신청을 하게되면 현재상태가 시간외 근무 진행중으로 변하게됩니다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시간외 근무 신청내역을 보게된다면 신청날짜와 인정시간 결과가 나옵니다</a:t>
            </a:r>
            <a:r>
              <a:rPr lang="en-US" altLang="ko-KR"/>
              <a:t>. </a:t>
            </a:r>
            <a:r>
              <a:rPr lang="ko-KR" altLang="en-US"/>
              <a:t>사진은 시간외 근무 진행중임으로 진행중이라는 상태값을 얻습니다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종료를 한다면 인정시간의 종료시간은 해당 시간으로 바뀌고</a:t>
            </a:r>
            <a:r>
              <a:rPr lang="en-US" altLang="ko-KR"/>
              <a:t>, </a:t>
            </a:r>
            <a:r>
              <a:rPr lang="ko-KR" altLang="en-US"/>
              <a:t>결과도 승인 대기로 바뀝니다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신청과동시 인사담장자 화면에서는 초과근무내역에 해당 직원이 기록됩니다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851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휴가신청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휴가신청은 좀더 단순하게 처리합니다</a:t>
            </a:r>
            <a:r>
              <a:rPr lang="en-US" altLang="ko-KR"/>
              <a:t>. </a:t>
            </a: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가지의 휴가 유형을 선택합니다</a:t>
            </a:r>
            <a:r>
              <a:rPr lang="en-US" altLang="ko-KR"/>
              <a:t>.</a:t>
            </a:r>
          </a:p>
          <a:p>
            <a:r>
              <a:rPr lang="ko-KR" altLang="en-US"/>
              <a:t>유형은 보시는 바와같으며 보상휴가와 보건휴가는 사용시 설명을 간단히 작성하게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예시는 내용이 </a:t>
            </a:r>
            <a:r>
              <a:rPr lang="en-US" altLang="ko-KR"/>
              <a:t>DB</a:t>
            </a:r>
            <a:r>
              <a:rPr lang="ko-KR" altLang="en-US"/>
              <a:t>에 저장됨을 보여주기위해 연차임에도 작성을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신청하기를 누르게되면 신청내역이 인사담당자에게 보여지게됩니다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80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32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직원관리 기능입니다</a:t>
            </a:r>
            <a:r>
              <a:rPr lang="en-US" altLang="ko-KR"/>
              <a:t>.  </a:t>
            </a:r>
            <a:r>
              <a:rPr lang="ko-KR" altLang="en-US"/>
              <a:t>직원리스트가 있으며</a:t>
            </a:r>
            <a:r>
              <a:rPr lang="en-US" altLang="ko-KR"/>
              <a:t>, </a:t>
            </a:r>
            <a:r>
              <a:rPr lang="ko-KR" altLang="en-US"/>
              <a:t>여기서 직원명을 검색하는 기능을 통해 편의성을 제고했습니다</a:t>
            </a:r>
            <a:r>
              <a:rPr lang="en-US" altLang="ko-KR"/>
              <a:t>. </a:t>
            </a:r>
          </a:p>
          <a:p>
            <a:r>
              <a:rPr lang="ko-KR" altLang="en-US"/>
              <a:t>그럼 검색을 통해 해당 별명 또는 이름을 가진 직원이 나타납니다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해당 직원의 등급을 조정해야한다면 리스트에서 직급을 선택한 후 버튼을 누르면 평사원이었던 김은호 사원이 관리자로 바뀜을 볼수있습니다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직원이 추가되고 정보를 새로입력해야한다면 해당 기능을 이용해 직원의 권한을 가진 계정으로 생성할 수 있습니다</a:t>
            </a:r>
            <a:r>
              <a:rPr lang="en-US" altLang="ko-KR"/>
              <a:t>. </a:t>
            </a:r>
          </a:p>
          <a:p>
            <a:r>
              <a:rPr lang="en-US" altLang="ko-KR"/>
              <a:t>'</a:t>
            </a:r>
          </a:p>
          <a:p>
            <a:r>
              <a:rPr lang="ko-KR" altLang="en-US"/>
              <a:t>왜 별명을쓰지 회사가 장난이냐</a:t>
            </a:r>
            <a:r>
              <a:rPr lang="en-US" altLang="ko-KR"/>
              <a:t>? </a:t>
            </a:r>
            <a:r>
              <a:rPr lang="ko-KR" altLang="en-US"/>
              <a:t>라고 생각하실수 있는데</a:t>
            </a:r>
            <a:r>
              <a:rPr lang="en-US" altLang="ko-KR"/>
              <a:t>, </a:t>
            </a:r>
            <a:r>
              <a:rPr lang="ko-KR" altLang="en-US"/>
              <a:t>강남의 모 회사 또는 여의도 모 회계회사에선 영어이름또는 별명</a:t>
            </a:r>
            <a:r>
              <a:rPr lang="en-US" altLang="ko-KR"/>
              <a:t>, </a:t>
            </a:r>
            <a:r>
              <a:rPr lang="ko-KR" altLang="en-US"/>
              <a:t>애칭 을 불렀던걸로 기억합니다</a:t>
            </a:r>
            <a:r>
              <a:rPr lang="en-US" altLang="ko-KR"/>
              <a:t>. </a:t>
            </a:r>
            <a:r>
              <a:rPr lang="ko-KR" altLang="en-US"/>
              <a:t>또 그렇게 들었구요</a:t>
            </a:r>
            <a:r>
              <a:rPr lang="en-US" altLang="ko-KR"/>
              <a:t>, </a:t>
            </a:r>
            <a:r>
              <a:rPr lang="ko-KR" altLang="en-US"/>
              <a:t>그래서 저희도 </a:t>
            </a:r>
            <a:endParaRPr lang="en-US" altLang="ko-KR"/>
          </a:p>
          <a:p>
            <a:r>
              <a:rPr lang="ko-KR" altLang="en-US"/>
              <a:t>실명쓸사람은 그리쓰던지</a:t>
            </a:r>
            <a:r>
              <a:rPr lang="en-US" altLang="ko-KR"/>
              <a:t>, </a:t>
            </a:r>
            <a:r>
              <a:rPr lang="ko-KR" altLang="en-US"/>
              <a:t>또는 별명을 사용하던지 자유입니다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323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미디어 게시판입니다</a:t>
            </a:r>
            <a:r>
              <a:rPr lang="en-US" altLang="ko-KR"/>
              <a:t>. </a:t>
            </a:r>
            <a:r>
              <a:rPr lang="ko-KR" altLang="en-US"/>
              <a:t>미디어게시판은 동영상 특화 게시판입니다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96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인스타그램과 같이 해시태그를 입력하여 해시태그 내용일부를 검색하여 값을 얻을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쿼리문은 </a:t>
            </a:r>
            <a:r>
              <a:rPr lang="en-US" altLang="ko-KR"/>
              <a:t>like</a:t>
            </a:r>
            <a:r>
              <a:rPr lang="ko-KR" altLang="en-US"/>
              <a:t>를 이용하여 해당 카페라는 글자가 중간에 들어가더라도 값을 얻을 수 있게 구현했습니다</a:t>
            </a:r>
            <a:r>
              <a:rPr lang="en-US" altLang="ko-KR"/>
              <a:t>.</a:t>
            </a:r>
          </a:p>
          <a:p>
            <a:r>
              <a:rPr lang="ko-KR" altLang="en-US"/>
              <a:t>세번쨰로 동영상 업로드 기능입니다</a:t>
            </a:r>
            <a:r>
              <a:rPr lang="en-US" altLang="ko-KR"/>
              <a:t>. </a:t>
            </a:r>
            <a:r>
              <a:rPr lang="ko-KR" altLang="en-US"/>
              <a:t>해시태그와 내용을 입력받고</a:t>
            </a:r>
            <a:r>
              <a:rPr lang="en-US" altLang="ko-KR"/>
              <a:t>, </a:t>
            </a:r>
            <a:r>
              <a:rPr lang="ko-KR" altLang="en-US"/>
              <a:t>파일은 동영상파일을 업로드 할 수 있도록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17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업로드를 한다면 위와같이 영상과 해시테그 꾸러미</a:t>
            </a:r>
            <a:r>
              <a:rPr lang="en-US" altLang="ko-KR"/>
              <a:t>, </a:t>
            </a:r>
            <a:r>
              <a:rPr lang="ko-KR" altLang="en-US"/>
              <a:t>작성자 별명</a:t>
            </a:r>
            <a:r>
              <a:rPr lang="en-US" altLang="ko-KR"/>
              <a:t>, </a:t>
            </a:r>
            <a:r>
              <a:rPr lang="ko-KR" altLang="en-US"/>
              <a:t>내용이 나오게됩니다</a:t>
            </a:r>
            <a:r>
              <a:rPr lang="en-US" altLang="ko-KR"/>
              <a:t>. </a:t>
            </a:r>
            <a:r>
              <a:rPr lang="ko-KR" altLang="en-US"/>
              <a:t>그리고 상세보기를 누른다면 해당 상세 페이지로 넘아가며 댓글들을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현재 보이는 빠르게 댓글달기에 댓글을 남기면 상세페이지로 넘어가 본인의 댓글을 확인 할 수 있습니다</a:t>
            </a:r>
            <a:r>
              <a:rPr lang="en-US" altLang="ko-KR"/>
              <a:t>.</a:t>
            </a:r>
            <a:r>
              <a:rPr lang="ko-KR" altLang="en-US"/>
              <a:t> 그리고 댓글기능을 통해 해당 게시글의 느낌이나 글쓴이와 소통을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07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미디어 게시판의 닉네임 표기로직과 코드 설명을 하겠습니다</a:t>
            </a:r>
            <a:r>
              <a:rPr lang="en-US" altLang="ko-KR"/>
              <a:t>. </a:t>
            </a:r>
          </a:p>
          <a:p>
            <a:r>
              <a:rPr lang="ko-KR" altLang="en-US"/>
              <a:t>보시는바와같이 해당 게시글은 유저의 별명으로 기재가 됩니다</a:t>
            </a:r>
            <a:r>
              <a:rPr lang="en-US" altLang="ko-KR"/>
              <a:t>. </a:t>
            </a:r>
          </a:p>
          <a:p>
            <a:r>
              <a:rPr lang="ko-KR" altLang="en-US"/>
              <a:t>이때 </a:t>
            </a:r>
            <a:r>
              <a:rPr lang="en-US" altLang="ko-KR"/>
              <a:t>DB</a:t>
            </a:r>
            <a:r>
              <a:rPr lang="ko-KR" altLang="en-US"/>
              <a:t>에 로그인된</a:t>
            </a:r>
            <a:r>
              <a:rPr lang="en-US" altLang="ko-KR"/>
              <a:t>, </a:t>
            </a:r>
            <a:r>
              <a:rPr lang="ko-KR" altLang="en-US"/>
              <a:t>즉 세션의 닉네임값을 을 받아 해당 테이블에 저장하고 출력하는 방식이아닌</a:t>
            </a:r>
            <a:r>
              <a:rPr lang="en-US" altLang="ko-KR"/>
              <a:t>, </a:t>
            </a:r>
            <a:r>
              <a:rPr lang="ko-KR" altLang="en-US"/>
              <a:t>세션의</a:t>
            </a:r>
            <a:r>
              <a:rPr lang="en-US" altLang="ko-KR"/>
              <a:t> </a:t>
            </a:r>
            <a:r>
              <a:rPr lang="ko-KR" altLang="en-US"/>
              <a:t>이메일값을 저장하고 외부조인을 이용하여 불러올땐 유저정보가 들어있는 이메일을 참조하여 그 아이디에 맞는 닉네임정보를 함께 담아 표기하게됩니다</a:t>
            </a:r>
            <a:r>
              <a:rPr lang="en-US" altLang="ko-KR"/>
              <a:t>. </a:t>
            </a:r>
            <a:r>
              <a:rPr lang="ko-KR" altLang="en-US"/>
              <a:t>따라서 별명이 변경되어도 변경된 별명값으로 표기가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19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미디어 게시판의 닉네임 표기로직과 코드 설명을 하겠습니다</a:t>
            </a:r>
            <a:r>
              <a:rPr lang="en-US" altLang="ko-KR"/>
              <a:t>. </a:t>
            </a:r>
          </a:p>
          <a:p>
            <a:r>
              <a:rPr lang="ko-KR" altLang="en-US"/>
              <a:t>보시는바와같이 해당 게시글은 유저의 별명으로 기재가 됩니다</a:t>
            </a:r>
            <a:r>
              <a:rPr lang="en-US" altLang="ko-KR"/>
              <a:t>. </a:t>
            </a:r>
          </a:p>
          <a:p>
            <a:r>
              <a:rPr lang="ko-KR" altLang="en-US"/>
              <a:t>이때 </a:t>
            </a:r>
            <a:r>
              <a:rPr lang="en-US" altLang="ko-KR"/>
              <a:t>DB</a:t>
            </a:r>
            <a:r>
              <a:rPr lang="ko-KR" altLang="en-US"/>
              <a:t>에 로그인된</a:t>
            </a:r>
            <a:r>
              <a:rPr lang="en-US" altLang="ko-KR"/>
              <a:t>, </a:t>
            </a:r>
            <a:r>
              <a:rPr lang="ko-KR" altLang="en-US"/>
              <a:t>즉 세션의 닉네임값을 을 받아 해당 테이블에 저장하고 출력하는 방식이아닌</a:t>
            </a:r>
            <a:r>
              <a:rPr lang="en-US" altLang="ko-KR"/>
              <a:t>, </a:t>
            </a:r>
            <a:r>
              <a:rPr lang="ko-KR" altLang="en-US"/>
              <a:t>세션의</a:t>
            </a:r>
            <a:r>
              <a:rPr lang="en-US" altLang="ko-KR"/>
              <a:t> </a:t>
            </a:r>
            <a:r>
              <a:rPr lang="ko-KR" altLang="en-US"/>
              <a:t>이메일값을 저장하고 외부조인을 이용하여 불러올땐 유저정보가 들어있는 이메일을 참조하여 그 아이디에 맞는 닉네임정보를 함께 담아 표기하게됩니다</a:t>
            </a:r>
            <a:r>
              <a:rPr lang="en-US" altLang="ko-KR"/>
              <a:t>. </a:t>
            </a:r>
            <a:r>
              <a:rPr lang="ko-KR" altLang="en-US"/>
              <a:t>따라서 별명이 변경되어도 변경된 별명값으로 표기가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47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사용한  </a:t>
            </a:r>
            <a:r>
              <a:rPr lang="en-US" altLang="ko-KR"/>
              <a:t>api 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농림축산식품부에서 유실동물과 보호센터를 통해 해당 게시판의 검색기능을 구현하는데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카카오입니다</a:t>
            </a:r>
            <a:r>
              <a:rPr lang="en-US" altLang="ko-KR"/>
              <a:t>. api</a:t>
            </a:r>
            <a:r>
              <a:rPr lang="ko-KR" altLang="en-US"/>
              <a:t>를 통해 소셜로그인</a:t>
            </a:r>
            <a:r>
              <a:rPr lang="en-US" altLang="ko-KR"/>
              <a:t>, </a:t>
            </a:r>
            <a:r>
              <a:rPr lang="ko-KR" altLang="en-US"/>
              <a:t>그리고 지도</a:t>
            </a:r>
            <a:r>
              <a:rPr lang="en-US" altLang="ko-KR"/>
              <a:t>, </a:t>
            </a:r>
            <a:r>
              <a:rPr lang="ko-KR" altLang="en-US"/>
              <a:t>길찾기</a:t>
            </a:r>
            <a:r>
              <a:rPr lang="en-US" altLang="ko-KR"/>
              <a:t> </a:t>
            </a:r>
            <a:r>
              <a:rPr lang="ko-KR" altLang="en-US"/>
              <a:t>등을 구현하는데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네이버 </a:t>
            </a:r>
            <a:r>
              <a:rPr lang="en-US" altLang="ko-KR"/>
              <a:t>api </a:t>
            </a:r>
            <a:r>
              <a:rPr lang="ko-KR" altLang="en-US"/>
              <a:t>에서 검색기능구현과 업체이미지불러오는데 사용했습니다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026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좋아요 기능입니다</a:t>
            </a:r>
            <a:r>
              <a:rPr lang="en-US" altLang="ko-KR"/>
              <a:t>. </a:t>
            </a:r>
            <a:r>
              <a:rPr lang="ko-KR" altLang="en-US"/>
              <a:t>마음에 들거나 정말 공감하는 글을 보았을때 누르는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좋아요 버튼을 누른다면 숫자가 늘어납니다</a:t>
            </a:r>
            <a:r>
              <a:rPr lang="en-US" altLang="ko-KR"/>
              <a:t>. </a:t>
            </a:r>
          </a:p>
          <a:p>
            <a:r>
              <a:rPr lang="ko-KR" altLang="en-US"/>
              <a:t>하지만 한사람이 계속 눌러 좋아요를 무한정 올릴 수 있기에 하나의 게시글에 한번만 좋아요를 할 수 있도록 했습니다</a:t>
            </a:r>
            <a:r>
              <a:rPr lang="en-US" altLang="ko-KR"/>
              <a:t>. </a:t>
            </a:r>
          </a:p>
          <a:p>
            <a:r>
              <a:rPr lang="ko-KR" altLang="en-US"/>
              <a:t>이 기능도 </a:t>
            </a:r>
            <a:r>
              <a:rPr lang="en-US" altLang="ko-KR"/>
              <a:t>merge</a:t>
            </a:r>
            <a:r>
              <a:rPr lang="ko-KR" altLang="en-US"/>
              <a:t>문을 이용했습니다</a:t>
            </a:r>
            <a:r>
              <a:rPr lang="en-US" altLang="ko-KR"/>
              <a:t>. </a:t>
            </a:r>
            <a:r>
              <a:rPr lang="ko-KR" altLang="en-US"/>
              <a:t>좋아요 카운트를 받는 테이블을 생성하고</a:t>
            </a:r>
            <a:r>
              <a:rPr lang="en-US" altLang="ko-KR"/>
              <a:t>, </a:t>
            </a:r>
            <a:r>
              <a:rPr lang="ko-KR" altLang="en-US"/>
              <a:t>해당 글번호와 좋아요를 누른 이메일이 기록됩니다</a:t>
            </a:r>
            <a:r>
              <a:rPr lang="en-US" altLang="ko-KR"/>
              <a:t>. </a:t>
            </a:r>
          </a:p>
          <a:p>
            <a:r>
              <a:rPr lang="ko-KR" altLang="en-US"/>
              <a:t>머지문을 통해 해당 글게시글에 동일한 이메일이 있다면</a:t>
            </a:r>
            <a:r>
              <a:rPr lang="en-US" altLang="ko-KR"/>
              <a:t>, </a:t>
            </a:r>
            <a:r>
              <a:rPr lang="ko-KR" altLang="en-US"/>
              <a:t>아무것도 안하고</a:t>
            </a:r>
            <a:r>
              <a:rPr lang="en-US" altLang="ko-KR"/>
              <a:t>, </a:t>
            </a:r>
            <a:r>
              <a:rPr lang="ko-KR" altLang="en-US"/>
              <a:t>없다면</a:t>
            </a:r>
            <a:r>
              <a:rPr lang="en-US" altLang="ko-KR"/>
              <a:t>, </a:t>
            </a:r>
            <a:r>
              <a:rPr lang="ko-KR" altLang="en-US"/>
              <a:t>좋아요 테이블에 글번호와 이메일을 기록합니다</a:t>
            </a:r>
            <a:r>
              <a:rPr lang="en-US" altLang="ko-KR"/>
              <a:t>. </a:t>
            </a:r>
          </a:p>
          <a:p>
            <a:r>
              <a:rPr lang="ko-KR" altLang="en-US"/>
              <a:t>이메일을 기록하며</a:t>
            </a:r>
            <a:r>
              <a:rPr lang="en-US" altLang="ko-KR"/>
              <a:t>, </a:t>
            </a:r>
            <a:r>
              <a:rPr lang="ko-KR" altLang="en-US"/>
              <a:t>하단의 업데이트 문을 실행하게됩니다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업데이트문을 통해 해당 좋아요가 플러스 </a:t>
            </a:r>
            <a:r>
              <a:rPr lang="en-US" altLang="ko-KR"/>
              <a:t>1</a:t>
            </a:r>
            <a:r>
              <a:rPr lang="ko-KR" altLang="en-US"/>
              <a:t>이됩니다</a:t>
            </a:r>
            <a:r>
              <a:rPr lang="en-US" altLang="ko-KR"/>
              <a:t>. </a:t>
            </a:r>
          </a:p>
          <a:p>
            <a:r>
              <a:rPr lang="ko-KR" altLang="en-US"/>
              <a:t>보시는것처럼 </a:t>
            </a:r>
            <a:r>
              <a:rPr lang="en-US" altLang="ko-KR"/>
              <a:t>166</a:t>
            </a:r>
            <a:r>
              <a:rPr lang="ko-KR" altLang="en-US"/>
              <a:t>번 글에 </a:t>
            </a:r>
            <a:r>
              <a:rPr lang="en-US" altLang="ko-KR"/>
              <a:t>2</a:t>
            </a:r>
            <a:r>
              <a:rPr lang="ko-KR" altLang="en-US"/>
              <a:t>번의 좋아요가 있으며 좌측 </a:t>
            </a:r>
            <a:r>
              <a:rPr lang="en-US" altLang="ko-KR"/>
              <a:t>DB</a:t>
            </a:r>
            <a:r>
              <a:rPr lang="ko-KR" altLang="en-US"/>
              <a:t>에도 </a:t>
            </a:r>
            <a:r>
              <a:rPr lang="en-US" altLang="ko-KR"/>
              <a:t>2</a:t>
            </a:r>
            <a:r>
              <a:rPr lang="ko-KR" altLang="en-US"/>
              <a:t>가 저장되어있음을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91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자주묻는 질문에 대해 설명드리겠습니다</a:t>
            </a:r>
            <a:r>
              <a:rPr lang="en-US" altLang="ko-KR"/>
              <a:t>. </a:t>
            </a:r>
            <a:r>
              <a:rPr lang="ko-KR" altLang="en-US"/>
              <a:t>해당기능은</a:t>
            </a:r>
            <a:r>
              <a:rPr lang="en-US" altLang="ko-KR"/>
              <a:t> </a:t>
            </a:r>
            <a:r>
              <a:rPr lang="ko-KR" altLang="en-US"/>
              <a:t>바로가기 메뉴를 통해 이동합니다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91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자주묻는 질문입니다</a:t>
            </a:r>
            <a:r>
              <a:rPr lang="en-US" altLang="ko-KR"/>
              <a:t>. </a:t>
            </a:r>
            <a:r>
              <a:rPr lang="ko-KR" altLang="en-US"/>
              <a:t>내용은 자주묻는 질문들을 웹사이트에 맞게 질문과 대답을 작성했습니다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맨 하단 입점 및 광고 문의는 어떻게 하나요</a:t>
            </a:r>
            <a:r>
              <a:rPr lang="en-US" altLang="ko-KR"/>
              <a:t>? </a:t>
            </a:r>
            <a:r>
              <a:rPr lang="ko-KR" altLang="en-US"/>
              <a:t>라는 질문이있습니다</a:t>
            </a:r>
            <a:r>
              <a:rPr lang="en-US" altLang="ko-KR"/>
              <a:t>. </a:t>
            </a:r>
          </a:p>
          <a:p>
            <a:r>
              <a:rPr lang="ko-KR" altLang="en-US"/>
              <a:t>만약 사업자 사용자가 이 글을 본다면 사업자에게 맞는 주소가 안내되며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일반 사용자라면 마이페이지의 사업자 신청을 유도하는 주소가 활성화 되어있을음을 알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이를 통해 각 유저의 시선에 따라 필요한 경로로 안내하도록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434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원하는 지역의 카페</a:t>
            </a:r>
            <a:r>
              <a:rPr lang="en-US" altLang="ko-KR" dirty="0"/>
              <a:t>,</a:t>
            </a:r>
            <a:r>
              <a:rPr lang="ko-KR" altLang="en-US" dirty="0"/>
              <a:t> 호텔</a:t>
            </a:r>
            <a:r>
              <a:rPr lang="en-US" altLang="ko-KR" dirty="0"/>
              <a:t>,</a:t>
            </a:r>
            <a:r>
              <a:rPr lang="ko-KR" altLang="en-US" dirty="0"/>
              <a:t> 식당을 </a:t>
            </a:r>
            <a:r>
              <a:rPr lang="ko-KR" altLang="en-US" dirty="0" err="1"/>
              <a:t>검색할수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번의 </a:t>
            </a:r>
            <a:r>
              <a:rPr lang="en-US" altLang="ko-KR" dirty="0"/>
              <a:t>“</a:t>
            </a:r>
            <a:r>
              <a:rPr lang="ko-KR" altLang="en-US" dirty="0"/>
              <a:t>자세히</a:t>
            </a:r>
            <a:r>
              <a:rPr lang="en-US" altLang="ko-KR" dirty="0"/>
              <a:t>”</a:t>
            </a:r>
            <a:r>
              <a:rPr lang="ko-KR" altLang="en-US" dirty="0"/>
              <a:t> 버튼을 누르면 해당 업체의 게시판으로 이동하게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Kakao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에서 받아온 정보로 게시판을 생성해서 보여주는 페이지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추가적으로 사진을 보여주거나 댓글을 쓸수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게시판의 댓글을 제외한 내용을 수정하기 위해서는 게시판의 </a:t>
            </a:r>
            <a:r>
              <a:rPr lang="en-US" altLang="ko-KR"/>
              <a:t>email</a:t>
            </a:r>
            <a:r>
              <a:rPr lang="ko-KR" altLang="en-US"/>
              <a:t> 정보와 로그인 사용자의 </a:t>
            </a:r>
            <a:r>
              <a:rPr lang="en-US" altLang="ko-KR"/>
              <a:t>email</a:t>
            </a:r>
            <a:r>
              <a:rPr lang="ko-KR" altLang="en-US"/>
              <a:t>이 일치하여야만 합니다</a:t>
            </a:r>
            <a:r>
              <a:rPr lang="en-US" altLang="ko-KR"/>
              <a:t>.(</a:t>
            </a:r>
            <a:r>
              <a:rPr lang="ko-KR" altLang="en-US"/>
              <a:t>불일치시 버튼이 보이지 않습니다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댓글 기능은 로그인이 필요하고</a:t>
            </a:r>
            <a:r>
              <a:rPr lang="en-US" altLang="ko-KR"/>
              <a:t>,</a:t>
            </a:r>
            <a:r>
              <a:rPr lang="ko-KR" altLang="en-US"/>
              <a:t> 이것 또한 댓글의</a:t>
            </a:r>
            <a:r>
              <a:rPr lang="en-US" altLang="ko-KR"/>
              <a:t> email</a:t>
            </a:r>
            <a:r>
              <a:rPr lang="ko-KR" altLang="en-US"/>
              <a:t>과 로그인 사용자의 </a:t>
            </a:r>
            <a:r>
              <a:rPr lang="en-US" altLang="ko-KR"/>
              <a:t>email</a:t>
            </a:r>
            <a:r>
              <a:rPr lang="ko-KR" altLang="en-US"/>
              <a:t>이 일치하여야만 삭제 버튼이 보입니다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수정 버튼을 눌렀을때 나타 나는 화면입니다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내용을 작성하고 등록하기 버튼을 누르면 </a:t>
            </a:r>
            <a:r>
              <a:rPr lang="en-US" altLang="ko-KR"/>
              <a:t>DB</a:t>
            </a:r>
            <a:r>
              <a:rPr lang="ko-KR" altLang="en-US"/>
              <a:t>에 해당 내용이 저장됩니다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유실 동물을 검색하는 페이지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시</a:t>
            </a:r>
            <a:r>
              <a:rPr lang="en-US" altLang="ko-KR"/>
              <a:t>/</a:t>
            </a:r>
            <a:r>
              <a:rPr lang="ko-KR" altLang="en-US"/>
              <a:t>도 를  선택 했다면  시</a:t>
            </a:r>
            <a:r>
              <a:rPr lang="en-US" altLang="ko-KR"/>
              <a:t>/</a:t>
            </a:r>
            <a:r>
              <a:rPr lang="ko-KR" altLang="en-US"/>
              <a:t>군</a:t>
            </a:r>
            <a:r>
              <a:rPr lang="en-US" altLang="ko-KR"/>
              <a:t>/</a:t>
            </a:r>
            <a:r>
              <a:rPr lang="ko-KR" altLang="en-US"/>
              <a:t>구 의 항목을 추가적으로 선택할수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같은 기능으로 축종을 선택 했다면 품종을 선택할수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조회 결과로 페이지당 </a:t>
            </a:r>
            <a:r>
              <a:rPr lang="en-US" altLang="ko-KR"/>
              <a:t>10</a:t>
            </a:r>
            <a:r>
              <a:rPr lang="ko-KR" altLang="en-US"/>
              <a:t>개씩 보여지게 하였고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Back,</a:t>
            </a:r>
            <a:r>
              <a:rPr lang="ko-KR" altLang="en-US"/>
              <a:t> </a:t>
            </a:r>
            <a:r>
              <a:rPr lang="en-US" altLang="ko-KR"/>
              <a:t>Next</a:t>
            </a:r>
            <a:r>
              <a:rPr lang="ko-KR" altLang="en-US"/>
              <a:t> 버튼으로 페이지를 넘길수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(-</a:t>
            </a:r>
            <a:r>
              <a:rPr lang="ko-KR" altLang="en-US"/>
              <a:t>끝</a:t>
            </a:r>
            <a:r>
              <a:rPr lang="en-US" altLang="ko-KR"/>
              <a:t>-)(</a:t>
            </a:r>
            <a:r>
              <a:rPr lang="ko-KR" altLang="en-US"/>
              <a:t>다음으로 </a:t>
            </a:r>
            <a:r>
              <a:rPr lang="en-US" altLang="ko-KR"/>
              <a:t>picnic</a:t>
            </a:r>
            <a:r>
              <a:rPr lang="ko-KR" altLang="en-US"/>
              <a:t>의 </a:t>
            </a:r>
            <a:r>
              <a:rPr lang="en-US" altLang="ko-KR"/>
              <a:t>class diagram)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페이지의 컨셉에 맞는 미용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애견 유치원 검색 카테고리를 제공합니다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9603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특정 카테고리에 대한 업체 리스트와 간소화 정보를 한눈에 확인 가능한 페이지 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9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개발일정입니다</a:t>
            </a:r>
            <a:r>
              <a:rPr lang="en-US" altLang="ko-KR"/>
              <a:t>.</a:t>
            </a:r>
          </a:p>
          <a:p>
            <a:r>
              <a:rPr lang="ko-KR" altLang="en-US"/>
              <a:t>첫째주 설계</a:t>
            </a:r>
            <a:r>
              <a:rPr lang="en-US" altLang="ko-KR"/>
              <a:t>, </a:t>
            </a:r>
            <a:r>
              <a:rPr lang="ko-KR" altLang="en-US"/>
              <a:t>환경설정</a:t>
            </a:r>
            <a:r>
              <a:rPr lang="en-US" altLang="ko-KR"/>
              <a:t>, </a:t>
            </a:r>
            <a:r>
              <a:rPr lang="ko-KR" altLang="en-US"/>
              <a:t>두번째주부터 넷째주까지 프로그램 코딩과 </a:t>
            </a:r>
            <a:r>
              <a:rPr lang="en-US" altLang="ko-KR"/>
              <a:t>DB</a:t>
            </a:r>
            <a:r>
              <a:rPr lang="ko-KR" altLang="en-US"/>
              <a:t>구축</a:t>
            </a:r>
            <a:r>
              <a:rPr lang="en-US" altLang="ko-KR"/>
              <a:t>, </a:t>
            </a:r>
            <a:r>
              <a:rPr lang="ko-KR" altLang="en-US"/>
              <a:t>관리를 했습니다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 주차에는 테스트 및 발표 준비를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9906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페이지의 컨셉에 맞는 미용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애견 유치원 검색 카테고리를 제공합니다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50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업체 위치에 대한 지도와 </a:t>
            </a:r>
            <a:r>
              <a:rPr lang="ko-KR" altLang="en-US" err="1"/>
              <a:t>로드뷰</a:t>
            </a:r>
            <a:r>
              <a:rPr lang="ko-KR" altLang="en-US"/>
              <a:t> 기능을 지원하며  </a:t>
            </a:r>
            <a:r>
              <a:rPr lang="en-US" altLang="ko-KR"/>
              <a:t>‘</a:t>
            </a:r>
            <a:r>
              <a:rPr lang="ko-KR" altLang="en-US"/>
              <a:t>카카오 지도검색</a:t>
            </a:r>
            <a:r>
              <a:rPr lang="en-US" altLang="ko-KR"/>
              <a:t>’ </a:t>
            </a:r>
            <a:r>
              <a:rPr lang="ko-KR" altLang="en-US"/>
              <a:t>버튼 클릭 하면 상세한 </a:t>
            </a:r>
            <a:r>
              <a:rPr lang="en-US" altLang="ko-KR"/>
              <a:t>[</a:t>
            </a:r>
            <a:r>
              <a:rPr lang="ko-KR" altLang="en-US" err="1"/>
              <a:t>길찾기</a:t>
            </a:r>
            <a:r>
              <a:rPr lang="en-US" altLang="ko-KR"/>
              <a:t>]</a:t>
            </a:r>
            <a:r>
              <a:rPr lang="ko-KR" altLang="en-US"/>
              <a:t> 서비스를 제공합니다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84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로그인 후 </a:t>
            </a:r>
            <a:r>
              <a:rPr lang="ko-KR" altLang="en-US" dirty="0" err="1"/>
              <a:t>이용가능한</a:t>
            </a:r>
            <a:r>
              <a:rPr lang="ko-KR" altLang="en-US" dirty="0"/>
              <a:t> 리뷰 등록 기능입니다 </a:t>
            </a:r>
            <a:endParaRPr lang="en-US" altLang="ko-KR" dirty="0"/>
          </a:p>
          <a:p>
            <a:r>
              <a:rPr lang="ko-KR" altLang="en-US" dirty="0"/>
              <a:t>로그인 여부를 검사하고 사용자는 업체별 </a:t>
            </a:r>
            <a:r>
              <a:rPr lang="en-US" altLang="ko-KR" dirty="0"/>
              <a:t>1</a:t>
            </a:r>
            <a:r>
              <a:rPr lang="ko-KR" altLang="en-US" dirty="0"/>
              <a:t>개의 리뷰만 </a:t>
            </a:r>
            <a:r>
              <a:rPr lang="ko-KR" altLang="en-US" dirty="0" err="1"/>
              <a:t>등록가능</a:t>
            </a:r>
            <a:r>
              <a:rPr lang="ko-KR" altLang="en-US" dirty="0"/>
              <a:t> 합니다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글자수를 제한 하고 확인 가능하며 </a:t>
            </a:r>
            <a:r>
              <a:rPr lang="ko-KR" altLang="en-US" dirty="0" err="1"/>
              <a:t>별점등록</a:t>
            </a:r>
            <a:r>
              <a:rPr lang="ko-KR" altLang="en-US" dirty="0"/>
              <a:t> 및 리뷰를 등록 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064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SNS </a:t>
            </a:r>
            <a:r>
              <a:rPr lang="ko-KR" altLang="en-US"/>
              <a:t>공유 기능입니다</a:t>
            </a:r>
            <a:endParaRPr lang="en-US" altLang="ko-KR"/>
          </a:p>
          <a:p>
            <a:r>
              <a:rPr lang="ko-KR" altLang="en-US"/>
              <a:t>원하는 업체를 페이스북</a:t>
            </a:r>
            <a:r>
              <a:rPr lang="en-US" altLang="ko-KR"/>
              <a:t>, </a:t>
            </a:r>
            <a:r>
              <a:rPr lang="ko-KR" altLang="en-US"/>
              <a:t>트위터</a:t>
            </a:r>
            <a:r>
              <a:rPr lang="en-US" altLang="ko-KR"/>
              <a:t>, </a:t>
            </a:r>
            <a:r>
              <a:rPr lang="ko-KR" altLang="en-US"/>
              <a:t>카카오톡 등을 통해  위치와 업체링크를 공유 할 수 있습니다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2319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사업자 계정으로만 사업장 등록을 신청 할 수 있고 </a:t>
            </a:r>
            <a:endParaRPr lang="en-US" altLang="ko-KR"/>
          </a:p>
          <a:p>
            <a:r>
              <a:rPr lang="ko-KR" altLang="en-US"/>
              <a:t>헬스 </a:t>
            </a:r>
            <a:r>
              <a:rPr lang="en-US" altLang="ko-KR"/>
              <a:t>&amp; </a:t>
            </a:r>
            <a:r>
              <a:rPr lang="ko-KR" altLang="en-US"/>
              <a:t>에듀 업체 정보에 들어 갈 항목들을 기입하여 </a:t>
            </a:r>
            <a:endParaRPr lang="en-US" altLang="ko-KR"/>
          </a:p>
          <a:p>
            <a:r>
              <a:rPr lang="ko-KR" altLang="en-US"/>
              <a:t>신청합니다 </a:t>
            </a:r>
            <a:r>
              <a:rPr lang="en-US" altLang="ko-KR"/>
              <a:t>.  </a:t>
            </a:r>
            <a:r>
              <a:rPr lang="ko-KR" altLang="en-US"/>
              <a:t>신청내역에서 자신의 사업장 신청내역과 결과를 확인 할 수 있습니다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06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관리자 계정 아이디로 로그인하여 </a:t>
            </a:r>
            <a:r>
              <a:rPr lang="en-US" altLang="ko-KR"/>
              <a:t>‘</a:t>
            </a:r>
            <a:r>
              <a:rPr lang="ko-KR" altLang="en-US"/>
              <a:t>마이페이지</a:t>
            </a:r>
            <a:r>
              <a:rPr lang="en-US" altLang="ko-KR"/>
              <a:t>’</a:t>
            </a:r>
            <a:r>
              <a:rPr lang="ko-KR" altLang="en-US"/>
              <a:t>에서 사업장 신청관리 현황 테이블을 볼 수 있습니다 </a:t>
            </a:r>
            <a:endParaRPr lang="en-US" altLang="ko-KR"/>
          </a:p>
          <a:p>
            <a:r>
              <a:rPr lang="ko-KR" altLang="en-US"/>
              <a:t>각 사업주의 사업장 등록 신청 현황을 테이블로 확인 가능하며 승인 및 거절 할 수  있습니다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40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View </a:t>
            </a:r>
            <a:r>
              <a:rPr lang="ko-KR" altLang="en-US"/>
              <a:t>단에서 이벤트 발생 시 </a:t>
            </a:r>
            <a:r>
              <a:rPr lang="en-US" altLang="ko-KR"/>
              <a:t>AJAX </a:t>
            </a:r>
            <a:r>
              <a:rPr lang="ko-KR" altLang="en-US"/>
              <a:t>비동기 통신으로 컨트롤러</a:t>
            </a:r>
            <a:r>
              <a:rPr lang="en-US" altLang="ko-KR"/>
              <a:t>,</a:t>
            </a:r>
            <a:r>
              <a:rPr lang="ko-KR" altLang="en-US"/>
              <a:t>액션과 </a:t>
            </a:r>
            <a:r>
              <a:rPr lang="en-US" altLang="ko-KR"/>
              <a:t>JSON </a:t>
            </a:r>
            <a:r>
              <a:rPr lang="ko-KR" altLang="en-US"/>
              <a:t>방식으로 패킷을 전달하고  </a:t>
            </a:r>
            <a:r>
              <a:rPr lang="en-US" altLang="ko-KR"/>
              <a:t>, </a:t>
            </a:r>
            <a:r>
              <a:rPr lang="ko-KR" altLang="en-US"/>
              <a:t>이를 </a:t>
            </a:r>
            <a:r>
              <a:rPr lang="en-US" altLang="ko-KR"/>
              <a:t>DB</a:t>
            </a:r>
            <a:r>
              <a:rPr lang="ko-KR" altLang="en-US"/>
              <a:t>로부터 로직을 수행 후 리턴 받습니다</a:t>
            </a:r>
            <a:endParaRPr lang="en-US" altLang="ko-KR"/>
          </a:p>
          <a:p>
            <a:r>
              <a:rPr lang="ko-KR" altLang="en-US"/>
              <a:t>리턴 받은 값을 </a:t>
            </a:r>
            <a:r>
              <a:rPr lang="en-US" altLang="ko-KR" err="1"/>
              <a:t>JQuery</a:t>
            </a:r>
            <a:r>
              <a:rPr lang="ko-KR" altLang="en-US"/>
              <a:t>와 자바스크립트를 이용한 </a:t>
            </a:r>
            <a:r>
              <a:rPr lang="en-US" altLang="ko-KR"/>
              <a:t>DOM </a:t>
            </a:r>
            <a:r>
              <a:rPr lang="ko-KR" altLang="en-US"/>
              <a:t>제어를 통해 사용자에게 보여줍니다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91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컨트롤러와 </a:t>
            </a:r>
            <a:r>
              <a:rPr lang="en-US" altLang="ko-KR" dirty="0"/>
              <a:t>DB</a:t>
            </a:r>
            <a:r>
              <a:rPr lang="ko-KR" altLang="en-US" dirty="0"/>
              <a:t>의 연결은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기술을 적용했습니다</a:t>
            </a:r>
            <a:endParaRPr lang="en-US" altLang="ko-KR" dirty="0"/>
          </a:p>
          <a:p>
            <a:r>
              <a:rPr lang="ko-KR" altLang="en-US" dirty="0"/>
              <a:t>서버단에서는 특정 이벤트 요청에 대응하는 </a:t>
            </a:r>
            <a:r>
              <a:rPr lang="ko-KR" altLang="en-US" dirty="0" err="1"/>
              <a:t>로직을</a:t>
            </a:r>
            <a:r>
              <a:rPr lang="ko-KR" altLang="en-US" dirty="0"/>
              <a:t> 수행하고   서비스 클래스와 </a:t>
            </a:r>
            <a:r>
              <a:rPr lang="en-US" altLang="ko-KR" dirty="0"/>
              <a:t>DAO </a:t>
            </a:r>
            <a:r>
              <a:rPr lang="ko-KR" altLang="en-US" dirty="0"/>
              <a:t>를 통해 </a:t>
            </a:r>
            <a:r>
              <a:rPr lang="ko-KR" altLang="en-US" dirty="0" err="1"/>
              <a:t>세션제어와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쿼리문을</a:t>
            </a:r>
            <a:r>
              <a:rPr lang="ko-KR" altLang="en-US" dirty="0"/>
              <a:t> 전달합니다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ko-KR" altLang="en-US" dirty="0" err="1"/>
              <a:t>쿼리문은</a:t>
            </a:r>
            <a:r>
              <a:rPr lang="ko-KR" altLang="en-US" dirty="0"/>
              <a:t> </a:t>
            </a:r>
            <a:r>
              <a:rPr lang="en-US" altLang="ko-KR" dirty="0"/>
              <a:t>DAO </a:t>
            </a:r>
            <a:r>
              <a:rPr lang="ko-KR" altLang="en-US" dirty="0"/>
              <a:t>와 매핑 된 </a:t>
            </a:r>
            <a:r>
              <a:rPr lang="en-US" altLang="ko-KR" dirty="0"/>
              <a:t>mapper.xml </a:t>
            </a:r>
            <a:r>
              <a:rPr lang="ko-KR" altLang="en-US" dirty="0"/>
              <a:t>에서 기술됩니다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6371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 입니다 </a:t>
            </a:r>
            <a:endParaRPr lang="en-US" altLang="ko-KR" dirty="0"/>
          </a:p>
          <a:p>
            <a:r>
              <a:rPr lang="ko-KR" altLang="en-US" dirty="0"/>
              <a:t>반려동물이  동반 가능한 업체들을 제공하는 시스템으로 설계하였고 </a:t>
            </a:r>
            <a:r>
              <a:rPr lang="en-US" altLang="ko-KR" dirty="0"/>
              <a:t>, </a:t>
            </a:r>
            <a:r>
              <a:rPr lang="ko-KR" altLang="en-US" dirty="0"/>
              <a:t>각 사용자들은 업체목록을 한눈에 볼 수 있으며</a:t>
            </a:r>
            <a:r>
              <a:rPr lang="en-US" altLang="ko-KR" dirty="0"/>
              <a:t>,  </a:t>
            </a:r>
            <a:r>
              <a:rPr lang="ko-KR" altLang="en-US" dirty="0"/>
              <a:t>검색과 </a:t>
            </a:r>
            <a:r>
              <a:rPr lang="ko-KR" altLang="en-US" dirty="0" err="1"/>
              <a:t>인기순</a:t>
            </a:r>
            <a:r>
              <a:rPr lang="en-US" altLang="ko-KR" dirty="0"/>
              <a:t>,</a:t>
            </a:r>
            <a:r>
              <a:rPr lang="ko-KR" altLang="en-US" dirty="0" err="1"/>
              <a:t>별점</a:t>
            </a:r>
            <a:r>
              <a:rPr lang="ko-KR" altLang="en-US" dirty="0"/>
              <a:t> 많은 순 등을 통한 검색 편의성을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리뷰와 </a:t>
            </a:r>
            <a:r>
              <a:rPr lang="ko-KR" altLang="en-US" dirty="0" err="1"/>
              <a:t>별점기능과</a:t>
            </a:r>
            <a:r>
              <a:rPr lang="ko-KR" altLang="en-US" dirty="0"/>
              <a:t> 같은 커뮤니케이션을 통해 업체에 대한 정확한 정보를 얻을 수 있습니다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모든 회원의 리뷰와 카테고리 및 업체관리에 대한 권한을 갖고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062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다이어그램입니다 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읽기 기능을 제외한 나머지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필요한 기능들입니다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내가 쓴</a:t>
            </a:r>
            <a:r>
              <a:rPr lang="ko-KR" altLang="en-US" baseline="0" dirty="0"/>
              <a:t> 글 확인하기 기능을 통해서 </a:t>
            </a:r>
            <a:r>
              <a:rPr lang="ko-KR" altLang="en-US" baseline="0" dirty="0" err="1"/>
              <a:t>게시글</a:t>
            </a:r>
            <a:r>
              <a:rPr lang="ko-KR" altLang="en-US" baseline="0" dirty="0"/>
              <a:t>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</a:t>
            </a:r>
            <a:r>
              <a:rPr lang="en-US" altLang="ko-KR" baseline="0" dirty="0"/>
              <a:t>/</a:t>
            </a:r>
            <a:r>
              <a:rPr lang="ko-KR" altLang="en-US" baseline="0" dirty="0" err="1"/>
              <a:t>댓글삭제가</a:t>
            </a:r>
            <a:r>
              <a:rPr lang="ko-KR" altLang="en-US" baseline="0" dirty="0"/>
              <a:t> 가능합니다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605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단계별 세부내용입니다</a:t>
            </a:r>
            <a:r>
              <a:rPr lang="en-US" altLang="ko-KR"/>
              <a:t>. </a:t>
            </a:r>
          </a:p>
          <a:p>
            <a:r>
              <a:rPr lang="ko-KR" altLang="en-US"/>
              <a:t>첫째주에 설계단계에서는</a:t>
            </a:r>
          </a:p>
          <a:p>
            <a:r>
              <a:rPr lang="ko-KR" altLang="en-US"/>
              <a:t>어떤 프로젝트를 만들지 청사진을 그리고 </a:t>
            </a:r>
          </a:p>
          <a:p>
            <a:r>
              <a:rPr lang="ko-KR" altLang="en-US"/>
              <a:t>그 청사진에 맞는 정의서와 유엠엘 작성</a:t>
            </a:r>
            <a:r>
              <a:rPr lang="en-US" altLang="ko-KR"/>
              <a:t>,</a:t>
            </a:r>
          </a:p>
          <a:p>
            <a:r>
              <a:rPr lang="ko-KR" altLang="en-US"/>
              <a:t>그것에 필요한 데이터들을 미리 생각해 뼈대를 만들었습니다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그것을 구현할 수 있는가에 대해 검색을 통해 우리가 구현할 수 있는 수준인지</a:t>
            </a:r>
            <a:r>
              <a:rPr lang="en-US" altLang="ko-KR"/>
              <a:t>, </a:t>
            </a:r>
          </a:p>
          <a:p>
            <a:r>
              <a:rPr lang="ko-KR" altLang="en-US"/>
              <a:t>현재 가지고 있는 환경에서 구현할 수 있는지 등을 조사했습니다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팀원간의 환경변수의 차이로 인한 오류를 미연에 방지코자 환경설정을 모두 일치시켰습니다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두번째 데이터 베이스 구축입니다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에는 크게 해당기능별로 구축을 하고 제약조건을 걸었습니다</a:t>
            </a:r>
            <a:r>
              <a:rPr lang="en-US" altLang="ko-KR"/>
              <a:t>.</a:t>
            </a:r>
          </a:p>
          <a:p>
            <a:r>
              <a:rPr lang="ko-KR" altLang="en-US"/>
              <a:t>무결성이뭐냐</a:t>
            </a:r>
            <a:r>
              <a:rPr lang="en-US" altLang="ko-KR"/>
              <a:t>?</a:t>
            </a:r>
          </a:p>
          <a:p>
            <a:r>
              <a:rPr lang="ko-KR" altLang="en-US"/>
              <a:t>무결성 제약조건이란 데이터베이스의 정확성</a:t>
            </a:r>
            <a:r>
              <a:rPr lang="en-US" altLang="ko-KR"/>
              <a:t>, </a:t>
            </a:r>
            <a:r>
              <a:rPr lang="ko-KR" altLang="en-US"/>
              <a:t>일관성을 보장하기 위해 저장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수정 등을 제약하기 위한 조건을 뜻합니다</a:t>
            </a:r>
            <a:r>
              <a:rPr lang="en-US" altLang="ko-KR"/>
              <a:t>.</a:t>
            </a:r>
          </a:p>
          <a:p>
            <a:r>
              <a:rPr lang="ko-KR" altLang="en-US"/>
              <a:t>주요 목적은 데이터베이스에 저장된 데이터의 무결성을 보장하고 데이터베이스의 상태를 일관되게 유지하는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세번째 프로그램 코딩단계입니다</a:t>
            </a:r>
            <a:r>
              <a:rPr lang="en-US" altLang="ko-KR"/>
              <a:t>. </a:t>
            </a:r>
          </a:p>
          <a:p>
            <a:r>
              <a:rPr lang="ko-KR" altLang="en-US"/>
              <a:t>우선 간단하게 설명드리자면 총 </a:t>
            </a:r>
            <a:r>
              <a:rPr lang="en-US" altLang="ko-KR"/>
              <a:t>4</a:t>
            </a:r>
            <a:r>
              <a:rPr lang="ko-KR" altLang="en-US"/>
              <a:t>가지 기능을 구현했습니다</a:t>
            </a:r>
            <a:r>
              <a:rPr lang="en-US" altLang="ko-KR"/>
              <a:t>. </a:t>
            </a:r>
            <a:r>
              <a:rPr lang="ko-KR" altLang="en-US"/>
              <a:t>업로드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동영상 게시 및 열람</a:t>
            </a:r>
            <a:r>
              <a:rPr lang="en-US" altLang="ko-KR"/>
              <a:t>,  api</a:t>
            </a:r>
            <a:r>
              <a:rPr lang="ko-KR" altLang="en-US"/>
              <a:t>이용</a:t>
            </a:r>
            <a:r>
              <a:rPr lang="en-US" altLang="ko-KR"/>
              <a:t>, DB</a:t>
            </a:r>
            <a:r>
              <a:rPr lang="ko-KR" altLang="en-US"/>
              <a:t>관리</a:t>
            </a:r>
            <a:r>
              <a:rPr lang="en-US" altLang="ko-KR"/>
              <a:t>(CRUD)</a:t>
            </a:r>
            <a:r>
              <a:rPr lang="ko-KR" altLang="en-US"/>
              <a:t>기능으로 크게 </a:t>
            </a:r>
          </a:p>
          <a:p>
            <a:r>
              <a:rPr lang="ko-KR" altLang="en-US"/>
              <a:t>나눌수 있습니다</a:t>
            </a:r>
            <a:r>
              <a:rPr lang="en-US" altLang="ko-KR"/>
              <a:t>. </a:t>
            </a:r>
            <a:r>
              <a:rPr lang="ko-KR" altLang="en-US"/>
              <a:t>추후 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마지막으로 테스트 및 발표준비입니다</a:t>
            </a:r>
            <a:r>
              <a:rPr lang="en-US" altLang="ko-KR"/>
              <a:t>.</a:t>
            </a:r>
          </a:p>
          <a:p>
            <a:r>
              <a:rPr lang="ko-KR" altLang="en-US"/>
              <a:t>테스트케이스  </a:t>
            </a:r>
            <a:r>
              <a:rPr lang="en-US" altLang="ko-KR"/>
              <a:t>DB</a:t>
            </a:r>
            <a:r>
              <a:rPr lang="ko-KR" altLang="en-US"/>
              <a:t>를 통합하여 다른 환경에서도 같은 값을 가질 수 있도록 통일했습니다</a:t>
            </a:r>
            <a:r>
              <a:rPr lang="en-US" altLang="ko-KR"/>
              <a:t>.</a:t>
            </a:r>
          </a:p>
          <a:p>
            <a:r>
              <a:rPr lang="ko-KR" altLang="en-US"/>
              <a:t>프로그램 통합입니다</a:t>
            </a:r>
            <a:r>
              <a:rPr lang="en-US" altLang="ko-KR"/>
              <a:t>. </a:t>
            </a:r>
            <a:r>
              <a:rPr lang="ko-KR" altLang="en-US"/>
              <a:t>이는 깃허브 협업툴을 이용해 실시간으로 통합할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테스트 루틴작업작성입니다</a:t>
            </a:r>
            <a:r>
              <a:rPr lang="en-US" altLang="ko-KR"/>
              <a:t>. </a:t>
            </a:r>
            <a:r>
              <a:rPr lang="ko-KR" altLang="en-US"/>
              <a:t>발표 및 테스트를 할때 특정 모델을 통해 작동이 잘되는지 확인 할 수 있도록 했습니다</a:t>
            </a:r>
            <a:r>
              <a:rPr lang="en-US" altLang="ko-KR"/>
              <a:t>.</a:t>
            </a:r>
          </a:p>
          <a:p>
            <a:r>
              <a:rPr lang="ko-KR" altLang="en-US"/>
              <a:t>예외 발견 시 기록작업을 통하여 해결방법을 작성했습니다</a:t>
            </a:r>
            <a:r>
              <a:rPr lang="en-US" altLang="ko-KR"/>
              <a:t>. </a:t>
            </a:r>
            <a:r>
              <a:rPr lang="ko-KR" altLang="en-US"/>
              <a:t>이는 디스코드 개별채팅이나</a:t>
            </a:r>
            <a:r>
              <a:rPr lang="en-US" altLang="ko-KR"/>
              <a:t>, </a:t>
            </a:r>
            <a:r>
              <a:rPr lang="ko-KR" altLang="en-US"/>
              <a:t>서버채팅에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337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페이지에서  여러 업체목록을 조회하고 특정 업체에 대한 다양한 정보와 커뮤니케이션이 가능한 시스템의 </a:t>
            </a:r>
            <a:endParaRPr lang="en-US" altLang="ko-KR" dirty="0"/>
          </a:p>
          <a:p>
            <a:r>
              <a:rPr lang="ko-KR" altLang="en-US" dirty="0"/>
              <a:t>플로우 차트입니다 </a:t>
            </a:r>
            <a:endParaRPr lang="en-US" altLang="ko-KR" dirty="0"/>
          </a:p>
          <a:p>
            <a:r>
              <a:rPr lang="ko-KR" altLang="en-US" dirty="0"/>
              <a:t>업체목록을 다양하게 검색 및 조회 할 수 있으며 로그인 여부에 따라 댓글 수정</a:t>
            </a:r>
            <a:r>
              <a:rPr lang="en-US" altLang="ko-KR" dirty="0"/>
              <a:t>,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등록이 가능합니다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163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게시판의 </a:t>
            </a:r>
            <a:r>
              <a:rPr lang="ko-KR" altLang="en-US" dirty="0" err="1"/>
              <a:t>플로우차트입니다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13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로그인기능을 구현하는 클래스 다이어그램입니다</a:t>
            </a:r>
            <a:r>
              <a:rPr lang="en-US" altLang="ko-KR"/>
              <a:t>. </a:t>
            </a:r>
            <a:r>
              <a:rPr lang="ko-KR" altLang="en-US"/>
              <a:t>로그인하는 기능에 대해서는 주로 </a:t>
            </a:r>
            <a:r>
              <a:rPr lang="en-US" altLang="ko-KR"/>
              <a:t>2</a:t>
            </a:r>
            <a:r>
              <a:rPr lang="ko-KR" altLang="en-US"/>
              <a:t>가지 기능이있습니다</a:t>
            </a:r>
            <a:r>
              <a:rPr lang="en-US" altLang="ko-KR"/>
              <a:t>. </a:t>
            </a:r>
            <a:r>
              <a:rPr lang="ko-KR" altLang="en-US"/>
              <a:t>로그인화면으로 전환</a:t>
            </a:r>
            <a:r>
              <a:rPr lang="en-US" altLang="ko-KR"/>
              <a:t>, </a:t>
            </a:r>
            <a:r>
              <a:rPr lang="ko-KR" altLang="en-US"/>
              <a:t>그리고 로그인 시도시 디비에 접속해 참거짓값을 구해 결과값에 따른 다른 화면으로 이동하는 액션 서블릿이있습니다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회원가입 폼은 회원가입창에서 모달기능을 이용하여 따로 화면이동을 하지않았고</a:t>
            </a:r>
            <a:r>
              <a:rPr lang="en-US" altLang="ko-KR"/>
              <a:t>, </a:t>
            </a:r>
            <a:r>
              <a:rPr lang="ko-KR" altLang="en-US"/>
              <a:t>대신 이메일중복</a:t>
            </a:r>
            <a:r>
              <a:rPr lang="en-US" altLang="ko-KR"/>
              <a:t>, </a:t>
            </a:r>
            <a:r>
              <a:rPr lang="ko-KR" altLang="en-US"/>
              <a:t>별명중복검사를 위해 따로 모델</a:t>
            </a:r>
            <a:r>
              <a:rPr lang="en-US" altLang="ko-KR"/>
              <a:t>1</a:t>
            </a:r>
            <a:r>
              <a:rPr lang="ko-KR" altLang="en-US"/>
              <a:t>방식으로 간단하게 구현하였습니다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카카오 로그인시에도 동일하나 이때 카카오계정 전용 </a:t>
            </a:r>
            <a:r>
              <a:rPr lang="en-US" altLang="ko-KR"/>
              <a:t>DB</a:t>
            </a:r>
            <a:r>
              <a:rPr lang="ko-KR" altLang="en-US"/>
              <a:t>에 값을 저장해야해서 따로 액션서블릿을 추가하였습니다</a:t>
            </a:r>
            <a:r>
              <a:rPr lang="en-US" altLang="ko-KR"/>
              <a:t>. </a:t>
            </a:r>
            <a:r>
              <a:rPr lang="ko-KR" altLang="en-US"/>
              <a:t>기능은 동일합니다</a:t>
            </a:r>
            <a:r>
              <a:rPr lang="en-US" altLang="ko-KR"/>
              <a:t>.</a:t>
            </a:r>
          </a:p>
          <a:p>
            <a:r>
              <a:rPr lang="ko-KR" altLang="en-US"/>
              <a:t>회원정보가 간단하여 </a:t>
            </a:r>
            <a:r>
              <a:rPr lang="en-US" altLang="ko-KR"/>
              <a:t>DB</a:t>
            </a:r>
            <a:r>
              <a:rPr lang="ko-KR" altLang="en-US"/>
              <a:t>운용에 용이함을 볼수있습니다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왜 용이하냐</a:t>
            </a:r>
            <a:r>
              <a:rPr lang="en-US" altLang="ko-KR"/>
              <a:t>? </a:t>
            </a:r>
            <a:r>
              <a:rPr lang="ko-KR" altLang="en-US"/>
              <a:t>수정이나 조회</a:t>
            </a:r>
            <a:r>
              <a:rPr lang="en-US" altLang="ko-KR"/>
              <a:t>, </a:t>
            </a:r>
            <a:r>
              <a:rPr lang="ko-KR" altLang="en-US"/>
              <a:t>삭제 등에 우선 필요한 조건들이 줄어들며 이 </a:t>
            </a:r>
            <a:r>
              <a:rPr lang="en-US" altLang="ko-KR"/>
              <a:t>4</a:t>
            </a:r>
            <a:r>
              <a:rPr lang="ko-KR" altLang="en-US"/>
              <a:t>가지 정보로도 충분히 본인의 아이덴티티를 나타낼수있음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920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마이페이지</a:t>
            </a:r>
            <a:r>
              <a:rPr lang="en-US" altLang="ko-KR"/>
              <a:t>, </a:t>
            </a:r>
            <a:r>
              <a:rPr lang="ko-KR" altLang="en-US"/>
              <a:t>문의하기 기능을 구현하는 클래스다이어그램입니다</a:t>
            </a:r>
            <a:r>
              <a:rPr lang="en-US" altLang="ko-KR"/>
              <a:t>. </a:t>
            </a:r>
            <a:r>
              <a:rPr lang="ko-KR" altLang="en-US"/>
              <a:t>보이시는 사각형은 유저들이 문의하고</a:t>
            </a:r>
            <a:r>
              <a:rPr lang="en-US" altLang="ko-KR"/>
              <a:t>, </a:t>
            </a:r>
            <a:r>
              <a:rPr lang="ko-KR" altLang="en-US"/>
              <a:t>확인 삭제</a:t>
            </a:r>
            <a:r>
              <a:rPr lang="en-US" altLang="ko-KR"/>
              <a:t>, </a:t>
            </a:r>
            <a:r>
              <a:rPr lang="ko-KR" altLang="en-US"/>
              <a:t>그리고 사업자를 신청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두번쨰 사각형의 기능은 직들이 해당 민원을 처리하는 기능입니다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9608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직원들의 근태를 관리하는 기능을 담당하는 클래스들입니다</a:t>
            </a:r>
            <a:r>
              <a:rPr lang="en-US" altLang="ko-KR"/>
              <a:t>. </a:t>
            </a:r>
          </a:p>
          <a:p>
            <a:r>
              <a:rPr lang="ko-KR" altLang="en-US"/>
              <a:t>첫번째 사각형의 기능들은 시간외 근무신청을 하는 기능들입니다</a:t>
            </a:r>
            <a:r>
              <a:rPr lang="en-US" altLang="ko-KR"/>
              <a:t>. </a:t>
            </a:r>
            <a:r>
              <a:rPr lang="ko-KR" altLang="en-US"/>
              <a:t>신청</a:t>
            </a:r>
            <a:r>
              <a:rPr lang="en-US" altLang="ko-KR"/>
              <a:t>, </a:t>
            </a:r>
            <a:r>
              <a:rPr lang="ko-KR" altLang="en-US"/>
              <a:t>종료</a:t>
            </a:r>
            <a:r>
              <a:rPr lang="en-US" altLang="ko-KR"/>
              <a:t>, </a:t>
            </a:r>
            <a:r>
              <a:rPr lang="ko-KR" altLang="en-US"/>
              <a:t>검색</a:t>
            </a:r>
            <a:r>
              <a:rPr lang="en-US" altLang="ko-KR"/>
              <a:t>, </a:t>
            </a:r>
            <a:r>
              <a:rPr lang="ko-KR" altLang="en-US"/>
              <a:t>처리 하는 기능을 수행합니다</a:t>
            </a:r>
            <a:r>
              <a:rPr lang="en-US" altLang="ko-KR"/>
              <a:t>.</a:t>
            </a:r>
          </a:p>
          <a:p>
            <a:r>
              <a:rPr lang="ko-KR" altLang="en-US"/>
              <a:t>두번째 사각형의 기능들은 휴가를 신청</a:t>
            </a:r>
            <a:r>
              <a:rPr lang="en-US" altLang="ko-KR"/>
              <a:t>, </a:t>
            </a:r>
            <a:r>
              <a:rPr lang="ko-KR" altLang="en-US"/>
              <a:t>처리 하는 기능들이있습니다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세번째 기능은 직원들을 추가</a:t>
            </a:r>
            <a:r>
              <a:rPr lang="en-US" altLang="ko-KR"/>
              <a:t>, </a:t>
            </a:r>
            <a:r>
              <a:rPr lang="ko-KR" altLang="en-US"/>
              <a:t>변경</a:t>
            </a:r>
            <a:r>
              <a:rPr lang="en-US" altLang="ko-KR"/>
              <a:t>, </a:t>
            </a:r>
            <a:r>
              <a:rPr lang="ko-KR" altLang="en-US"/>
              <a:t>검색하는 기능들입니다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79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첫번째는 미디어 게시판으로 이동할때 </a:t>
            </a:r>
            <a:r>
              <a:rPr lang="en-US" altLang="ko-KR"/>
              <a:t>DB</a:t>
            </a:r>
            <a:r>
              <a:rPr lang="ko-KR" altLang="en-US"/>
              <a:t>의 정보들을 넘겨주는 역할을 합니다</a:t>
            </a:r>
            <a:r>
              <a:rPr lang="en-US" altLang="ko-KR"/>
              <a:t>. </a:t>
            </a:r>
            <a:r>
              <a:rPr lang="ko-KR" altLang="en-US"/>
              <a:t>따라서 사용자는 기존의 미디어글들을 쭉 볼수있게됩니다</a:t>
            </a:r>
            <a:r>
              <a:rPr lang="en-US" altLang="ko-KR"/>
              <a:t>. </a:t>
            </a:r>
            <a:r>
              <a:rPr lang="ko-KR" altLang="en-US"/>
              <a:t>그리고 동영상업로드기능을 구현하는 서블릿입니다</a:t>
            </a:r>
            <a:r>
              <a:rPr lang="en-US" altLang="ko-KR"/>
              <a:t>. </a:t>
            </a:r>
            <a:r>
              <a:rPr lang="ko-KR" altLang="en-US"/>
              <a:t>모델</a:t>
            </a:r>
            <a:r>
              <a:rPr lang="en-US" altLang="ko-KR"/>
              <a:t>1</a:t>
            </a:r>
            <a:r>
              <a:rPr lang="ko-KR" altLang="en-US"/>
              <a:t>과 모델</a:t>
            </a:r>
            <a:r>
              <a:rPr lang="en-US" altLang="ko-KR"/>
              <a:t>2</a:t>
            </a:r>
            <a:r>
              <a:rPr lang="ko-KR" altLang="en-US"/>
              <a:t>방식을 모두구현했으나 모델</a:t>
            </a:r>
            <a:r>
              <a:rPr lang="en-US" altLang="ko-KR"/>
              <a:t>1</a:t>
            </a:r>
            <a:r>
              <a:rPr lang="ko-KR" altLang="en-US"/>
              <a:t>부분이 좀더 안정성이 높다고 판단되어 모델</a:t>
            </a:r>
            <a:r>
              <a:rPr lang="en-US" altLang="ko-KR"/>
              <a:t>1</a:t>
            </a:r>
            <a:r>
              <a:rPr lang="ko-KR" altLang="en-US"/>
              <a:t>방식을 기용했습니다</a:t>
            </a:r>
            <a:r>
              <a:rPr lang="en-US" altLang="ko-KR"/>
              <a:t>. </a:t>
            </a:r>
            <a:r>
              <a:rPr lang="ko-KR" altLang="en-US"/>
              <a:t>세번째로 댓글을 작성하는 기능입니다</a:t>
            </a:r>
            <a:r>
              <a:rPr lang="en-US" altLang="ko-KR"/>
              <a:t>. </a:t>
            </a:r>
            <a:r>
              <a:rPr lang="ko-KR" altLang="en-US"/>
              <a:t>그리고 상세보기를 눌렀을때 해당 글의 상세보기와 댓글을 볼수있게 해주는 화면으로 이동</a:t>
            </a:r>
            <a:r>
              <a:rPr lang="en-US" altLang="ko-KR"/>
              <a:t>, </a:t>
            </a:r>
            <a:r>
              <a:rPr lang="ko-KR" altLang="en-US"/>
              <a:t>좋아요기능을 수행</a:t>
            </a:r>
            <a:r>
              <a:rPr lang="en-US" altLang="ko-KR"/>
              <a:t>, </a:t>
            </a:r>
            <a:r>
              <a:rPr lang="ko-KR" altLang="en-US"/>
              <a:t>해쉬태그를 검색했을때 값을 찾아주는 기능</a:t>
            </a:r>
            <a:r>
              <a:rPr lang="en-US" altLang="ko-KR"/>
              <a:t>, </a:t>
            </a:r>
            <a:r>
              <a:rPr lang="ko-KR" altLang="en-US"/>
              <a:t>그리고 마이페이지에서 새댓글 알림을 받고 그걸 확인시켜주는 기능 등이있습니다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5696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Picnic</a:t>
            </a:r>
            <a:r>
              <a:rPr lang="ko-KR" altLang="en-US"/>
              <a:t>관련의 </a:t>
            </a:r>
            <a:r>
              <a:rPr lang="en-US" altLang="ko-KR"/>
              <a:t>Class</a:t>
            </a:r>
            <a:r>
              <a:rPr lang="ko-KR" altLang="en-US"/>
              <a:t>들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클래스들을 작동 순서대로 자세히 살펴보면</a:t>
            </a:r>
            <a:r>
              <a:rPr lang="en-US" altLang="ko-KR"/>
              <a:t>..(</a:t>
            </a:r>
            <a:r>
              <a:rPr lang="ko-KR" altLang="en-US"/>
              <a:t>다음장으로 넘긴다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</a:t>
            </a:r>
            <a:r>
              <a:rPr lang="en-US" altLang="ko-KR"/>
              <a:t>PicnicServlet</a:t>
            </a:r>
            <a:r>
              <a:rPr lang="ko-KR" altLang="en-US"/>
              <a:t>에 요청이 들어오면 </a:t>
            </a:r>
            <a:r>
              <a:rPr lang="en-US" altLang="ko-KR"/>
              <a:t>command</a:t>
            </a:r>
            <a:r>
              <a:rPr lang="ko-KR" altLang="en-US"/>
              <a:t>를 분리하고 </a:t>
            </a:r>
            <a:r>
              <a:rPr lang="en-US" altLang="ko-KR"/>
              <a:t>ActionFactory</a:t>
            </a:r>
            <a:r>
              <a:rPr lang="ko-KR" altLang="en-US"/>
              <a:t>에 넘겨줍니다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ActionFactoty</a:t>
            </a:r>
            <a:r>
              <a:rPr lang="ko-KR" altLang="en-US"/>
              <a:t>에서는 분리된 </a:t>
            </a:r>
            <a:r>
              <a:rPr lang="en-US" altLang="ko-KR"/>
              <a:t>command</a:t>
            </a:r>
            <a:r>
              <a:rPr lang="ko-KR" altLang="en-US"/>
              <a:t>로 어떤 </a:t>
            </a:r>
            <a:r>
              <a:rPr lang="en-US" altLang="ko-KR"/>
              <a:t>Action</a:t>
            </a:r>
            <a:r>
              <a:rPr lang="ko-KR" altLang="en-US"/>
              <a:t>의 객체를 생성할지 결정하게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306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PicnicServlet</a:t>
            </a:r>
            <a:r>
              <a:rPr lang="ko-KR" altLang="en-US"/>
              <a:t>에서 선택 가능한 </a:t>
            </a:r>
            <a:r>
              <a:rPr lang="en-US" altLang="ko-KR"/>
              <a:t>Action</a:t>
            </a:r>
            <a:r>
              <a:rPr lang="ko-KR" altLang="en-US"/>
              <a:t>들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Action</a:t>
            </a:r>
            <a:r>
              <a:rPr lang="ko-KR" altLang="en-US"/>
              <a:t>이 선택되면 해당 </a:t>
            </a:r>
            <a:r>
              <a:rPr lang="en-US" altLang="ko-KR"/>
              <a:t>Action</a:t>
            </a:r>
            <a:r>
              <a:rPr lang="ko-KR" altLang="en-US"/>
              <a:t>에 정의된 작업들을 수행하고 해당 페이지로 데이터들을 넘겨주면서 페이지 전환이 이루어집니다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필요에 따라 </a:t>
            </a:r>
            <a:r>
              <a:rPr lang="en-US" altLang="ko-KR"/>
              <a:t>Action</a:t>
            </a:r>
            <a:r>
              <a:rPr lang="ko-KR" altLang="en-US"/>
              <a:t>들은 </a:t>
            </a:r>
            <a:r>
              <a:rPr lang="en-US" altLang="ko-KR"/>
              <a:t>Action</a:t>
            </a:r>
            <a:r>
              <a:rPr lang="ko-KR" altLang="en-US"/>
              <a:t>의 </a:t>
            </a:r>
            <a:r>
              <a:rPr lang="en-US" altLang="ko-KR"/>
              <a:t>Interface</a:t>
            </a:r>
            <a:r>
              <a:rPr lang="ko-KR" altLang="en-US"/>
              <a:t>에 정의된 </a:t>
            </a:r>
            <a:r>
              <a:rPr lang="en-US" altLang="ko-KR"/>
              <a:t>(Picnic)MyBatisService</a:t>
            </a:r>
            <a:r>
              <a:rPr lang="ko-KR" altLang="en-US"/>
              <a:t>란 객체를 사용하여 </a:t>
            </a:r>
            <a:r>
              <a:rPr lang="en-US" altLang="ko-KR"/>
              <a:t>(Picnic)DAO</a:t>
            </a:r>
            <a:r>
              <a:rPr lang="ko-KR" altLang="en-US"/>
              <a:t>의 객체를 생성하는데 이것은 </a:t>
            </a:r>
            <a:r>
              <a:rPr lang="en-US" altLang="ko-KR"/>
              <a:t>DataBase</a:t>
            </a:r>
            <a:r>
              <a:rPr lang="ko-KR" altLang="en-US"/>
              <a:t>에 접근하기 위한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(MyBatis - 관계형 데이터베이스 프로그래밍을 좀 더 쉽게 할 수 있게 도와 주는 개발 프레임 워크)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693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MyBatis</a:t>
            </a:r>
            <a:r>
              <a:rPr lang="ko-KR" altLang="en-US"/>
              <a:t>를 이용한 </a:t>
            </a:r>
            <a:r>
              <a:rPr lang="en-US" altLang="ko-KR"/>
              <a:t>DataBase</a:t>
            </a:r>
            <a:r>
              <a:rPr lang="ko-KR" altLang="en-US"/>
              <a:t>조작을 좀더 살펴보면</a:t>
            </a:r>
            <a:r>
              <a:rPr lang="en-US" altLang="ko-KR"/>
              <a:t>,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MyBatisService</a:t>
            </a:r>
            <a:r>
              <a:rPr lang="ko-KR" altLang="en-US"/>
              <a:t>에서 </a:t>
            </a:r>
            <a:r>
              <a:rPr lang="en-US" altLang="ko-KR"/>
              <a:t>MybatisSessionFactiory</a:t>
            </a:r>
            <a:r>
              <a:rPr lang="ko-KR" altLang="en-US"/>
              <a:t>객체를 생성하여 미리 정의 해두었던 </a:t>
            </a:r>
            <a:r>
              <a:rPr lang="en-US" altLang="ko-KR"/>
              <a:t>MyBatis</a:t>
            </a:r>
            <a:r>
              <a:rPr lang="ko-KR" altLang="en-US"/>
              <a:t>의 설정값을 적용시킨</a:t>
            </a:r>
            <a:r>
              <a:rPr lang="en-US" altLang="ko-KR"/>
              <a:t> session</a:t>
            </a:r>
            <a:r>
              <a:rPr lang="ko-KR" altLang="en-US"/>
              <a:t>을 리턴받습니다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설정값이란 </a:t>
            </a:r>
            <a:r>
              <a:rPr lang="en-US" altLang="ko-KR"/>
              <a:t>-</a:t>
            </a:r>
            <a:r>
              <a:rPr lang="ko-KR" altLang="en-US"/>
              <a:t> 로그인에 필요한 </a:t>
            </a:r>
            <a:r>
              <a:rPr lang="en-US" altLang="ko-KR"/>
              <a:t>driver, url, </a:t>
            </a:r>
            <a:r>
              <a:rPr lang="ko-KR" altLang="en-US"/>
              <a:t>아이디와 패스워드 </a:t>
            </a:r>
            <a:r>
              <a:rPr lang="en-US" altLang="ko-KR"/>
              <a:t>Mybatis</a:t>
            </a:r>
            <a:r>
              <a:rPr lang="ko-KR" altLang="en-US"/>
              <a:t>에서 사용할 </a:t>
            </a:r>
            <a:r>
              <a:rPr lang="en-US" altLang="ko-KR"/>
              <a:t>vo</a:t>
            </a:r>
            <a:r>
              <a:rPr lang="ko-KR" altLang="en-US"/>
              <a:t>의 위치와 별명등이 있습니다</a:t>
            </a:r>
            <a:r>
              <a:rPr lang="en-US" altLang="ko-KR"/>
              <a:t>.)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리턴 받은 </a:t>
            </a:r>
            <a:r>
              <a:rPr lang="en-US" altLang="ko-KR"/>
              <a:t>session</a:t>
            </a:r>
            <a:r>
              <a:rPr lang="ko-KR" altLang="en-US"/>
              <a:t>을 </a:t>
            </a:r>
            <a:r>
              <a:rPr lang="en-US" altLang="ko-KR"/>
              <a:t>parameter</a:t>
            </a:r>
            <a:r>
              <a:rPr lang="ko-KR" altLang="en-US"/>
              <a:t>로 </a:t>
            </a:r>
            <a:r>
              <a:rPr lang="en-US" altLang="ko-KR"/>
              <a:t>DAO</a:t>
            </a:r>
            <a:r>
              <a:rPr lang="ko-KR" altLang="en-US"/>
              <a:t>에 있는 특정 </a:t>
            </a:r>
            <a:r>
              <a:rPr lang="en-US" altLang="ko-KR"/>
              <a:t>Method</a:t>
            </a:r>
            <a:r>
              <a:rPr lang="ko-KR" altLang="en-US"/>
              <a:t>를 호출하면 그 </a:t>
            </a:r>
            <a:r>
              <a:rPr lang="en-US" altLang="ko-KR"/>
              <a:t>Method</a:t>
            </a:r>
            <a:r>
              <a:rPr lang="ko-KR" altLang="en-US"/>
              <a:t>는 </a:t>
            </a:r>
            <a:r>
              <a:rPr lang="en-US" altLang="ko-KR"/>
              <a:t>mybatis_picnic_mapper</a:t>
            </a:r>
            <a:r>
              <a:rPr lang="ko-KR" altLang="en-US"/>
              <a:t>에 정의된 특정 부분의 쿼리문을 가져와서 </a:t>
            </a:r>
            <a:r>
              <a:rPr lang="en-US" altLang="ko-KR"/>
              <a:t>DataBase</a:t>
            </a:r>
            <a:r>
              <a:rPr lang="ko-KR" altLang="en-US"/>
              <a:t>작업을 하게 됩니다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r>
              <a:rPr lang="en-US" altLang="ko-KR"/>
              <a:t>(-</a:t>
            </a:r>
            <a:r>
              <a:rPr lang="ko-KR" altLang="en-US"/>
              <a:t>끝</a:t>
            </a:r>
            <a:r>
              <a:rPr lang="en-US" altLang="ko-KR"/>
              <a:t>-)</a:t>
            </a:r>
          </a:p>
          <a:p>
            <a:pPr>
              <a:defRPr/>
            </a:pPr>
            <a:r>
              <a:rPr lang="en-US" altLang="ko-KR"/>
              <a:t>(id=””</a:t>
            </a:r>
            <a:r>
              <a:rPr lang="ko-KR" altLang="en-US"/>
              <a:t>에 정의된 별명으로 구분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인터페이스를 상속받아 각 이벤트에 대한 로직을 처리하는 클래스 다이어그램 입니다 </a:t>
            </a:r>
            <a:endParaRPr lang="en-US" altLang="ko-KR" dirty="0"/>
          </a:p>
          <a:p>
            <a:r>
              <a:rPr lang="ko-KR" altLang="en-US" dirty="0"/>
              <a:t>리뷰의 </a:t>
            </a:r>
            <a:r>
              <a:rPr lang="en-US" altLang="ko-KR" dirty="0"/>
              <a:t>CRUD, </a:t>
            </a:r>
            <a:r>
              <a:rPr lang="ko-KR" altLang="en-US" dirty="0"/>
              <a:t>업체정보조회</a:t>
            </a:r>
            <a:r>
              <a:rPr lang="en-US" altLang="ko-KR" dirty="0"/>
              <a:t>, </a:t>
            </a:r>
            <a:r>
              <a:rPr lang="ko-KR" altLang="en-US" dirty="0"/>
              <a:t>사업자등록정보조회 등을 수행합니다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132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관계형</a:t>
            </a:r>
            <a:r>
              <a:rPr lang="en-US" altLang="ko-KR" dirty="0"/>
              <a:t> DB </a:t>
            </a:r>
            <a:r>
              <a:rPr lang="ko-KR" altLang="en-US" dirty="0"/>
              <a:t>의 레코드 데이터를 저장하는 클래스 다이어그램입니다 </a:t>
            </a:r>
            <a:endParaRPr lang="en-US" altLang="ko-KR" dirty="0"/>
          </a:p>
          <a:p>
            <a:r>
              <a:rPr lang="ko-KR" altLang="en-US" dirty="0"/>
              <a:t>업체 정보 </a:t>
            </a:r>
            <a:r>
              <a:rPr lang="en-US" altLang="ko-KR" dirty="0"/>
              <a:t>, </a:t>
            </a:r>
            <a:r>
              <a:rPr lang="ko-KR" altLang="en-US" dirty="0"/>
              <a:t>업체의 리뷰정보</a:t>
            </a:r>
            <a:r>
              <a:rPr lang="en-US" altLang="ko-KR" dirty="0"/>
              <a:t>, </a:t>
            </a:r>
            <a:r>
              <a:rPr lang="ko-KR" altLang="en-US" dirty="0"/>
              <a:t>사용자의 찜 목록에 대응하는 </a:t>
            </a:r>
            <a:r>
              <a:rPr lang="en-US" altLang="ko-KR" dirty="0" err="1"/>
              <a:t>vo</a:t>
            </a:r>
            <a:r>
              <a:rPr lang="en-US" altLang="ko-KR" dirty="0"/>
              <a:t> </a:t>
            </a:r>
            <a:r>
              <a:rPr lang="ko-KR" altLang="en-US" dirty="0"/>
              <a:t>클래스 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661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 </a:t>
            </a:r>
            <a:r>
              <a:rPr lang="ko-KR" altLang="en-US" dirty="0" err="1"/>
              <a:t>로직처리를</a:t>
            </a:r>
            <a:r>
              <a:rPr lang="ko-KR" altLang="en-US" dirty="0"/>
              <a:t> 담당하는 </a:t>
            </a:r>
            <a:r>
              <a:rPr lang="en-US" altLang="ko-KR" dirty="0"/>
              <a:t>Action </a:t>
            </a:r>
            <a:r>
              <a:rPr lang="ko-KR" altLang="en-US" dirty="0"/>
              <a:t>클래스의 컨트롤러 </a:t>
            </a:r>
            <a:r>
              <a:rPr lang="ko-KR" altLang="en-US" dirty="0" err="1"/>
              <a:t>클래스다이어그램입니다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0553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DB </a:t>
            </a:r>
            <a:r>
              <a:rPr lang="ko-KR" altLang="en-US" dirty="0"/>
              <a:t>로의 </a:t>
            </a:r>
            <a:r>
              <a:rPr lang="en-US" altLang="ko-KR" dirty="0"/>
              <a:t>session </a:t>
            </a:r>
            <a:r>
              <a:rPr lang="ko-KR" altLang="en-US" dirty="0"/>
              <a:t>값과 </a:t>
            </a:r>
            <a:r>
              <a:rPr lang="en-US" altLang="ko-KR" dirty="0"/>
              <a:t>query </a:t>
            </a:r>
            <a:r>
              <a:rPr lang="ko-KR" altLang="en-US" dirty="0"/>
              <a:t>를 제어하는 클래스 다이어그램입니다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309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시퀀스 다이어그램입니다 </a:t>
            </a:r>
            <a:endParaRPr lang="en-US" altLang="ko-KR"/>
          </a:p>
          <a:p>
            <a:r>
              <a:rPr lang="ko-KR" altLang="en-US"/>
              <a:t>사용자는 헬스 </a:t>
            </a:r>
            <a:r>
              <a:rPr lang="en-US" altLang="ko-KR"/>
              <a:t>&amp; </a:t>
            </a:r>
            <a:r>
              <a:rPr lang="ko-KR" altLang="en-US" err="1"/>
              <a:t>에듀</a:t>
            </a:r>
            <a:r>
              <a:rPr lang="ko-KR" altLang="en-US"/>
              <a:t> 페이지로부터 각 카테고리별 장소들을 조회요청을 할 수  있고 </a:t>
            </a:r>
            <a:r>
              <a:rPr lang="en-US" altLang="ko-KR"/>
              <a:t>, controller </a:t>
            </a:r>
            <a:r>
              <a:rPr lang="ko-KR" altLang="en-US"/>
              <a:t>에서  로그인 여부를 검사하여 </a:t>
            </a:r>
            <a:r>
              <a:rPr lang="en-US" altLang="ko-KR"/>
              <a:t>DB </a:t>
            </a:r>
            <a:r>
              <a:rPr lang="ko-KR" altLang="en-US"/>
              <a:t>로 부터 장소 목록과 사용자의 </a:t>
            </a:r>
            <a:endParaRPr lang="en-US" altLang="ko-KR"/>
          </a:p>
          <a:p>
            <a:r>
              <a:rPr lang="ko-KR" altLang="en-US"/>
              <a:t>찜 목록을 불러 올 수 있습니다 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특정 업체 정보에 대한 결과와 요청한 사용자의  댓글을 수정 및 삭제 가능한 버튼을 활성화 시켜주며 댓글 기능의 </a:t>
            </a:r>
            <a:r>
              <a:rPr lang="en-US" altLang="ko-KR"/>
              <a:t>CRUD </a:t>
            </a:r>
            <a:r>
              <a:rPr lang="ko-KR" altLang="en-US"/>
              <a:t>기능을 수행합니다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3905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40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3561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김은호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1200" dirty="0"/>
              <a:t>로그인기능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및 사업자 관리페이지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새글알림기능</a:t>
            </a:r>
            <a:endParaRPr lang="en-US" altLang="ko-KR" sz="1200" dirty="0"/>
          </a:p>
          <a:p>
            <a:r>
              <a:rPr lang="ko-KR" altLang="en-US" dirty="0"/>
              <a:t>민승준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반려동물 병원</a:t>
            </a:r>
            <a:r>
              <a:rPr lang="en-US" altLang="ko-KR" sz="1200" dirty="0"/>
              <a:t>, </a:t>
            </a:r>
            <a:r>
              <a:rPr lang="ko-KR" altLang="en-US" sz="1200" dirty="0"/>
              <a:t>교육</a:t>
            </a:r>
            <a:r>
              <a:rPr lang="en-US" altLang="ko-KR" sz="1200" dirty="0"/>
              <a:t> </a:t>
            </a:r>
            <a:r>
              <a:rPr lang="ko-KR" altLang="en-US" sz="1200" dirty="0"/>
              <a:t>등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r>
              <a:rPr lang="ko-KR" altLang="en-US" sz="1200" dirty="0"/>
              <a:t>박지수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홈화면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 기능</a:t>
            </a:r>
            <a:r>
              <a:rPr lang="en-US" altLang="ko-KR" sz="1200" dirty="0"/>
              <a:t>, </a:t>
            </a:r>
            <a:r>
              <a:rPr lang="ko-KR" altLang="en-US" sz="1200" dirty="0"/>
              <a:t>백과사전</a:t>
            </a:r>
            <a:endParaRPr lang="en-US" altLang="ko-KR" sz="1200" dirty="0"/>
          </a:p>
          <a:p>
            <a:r>
              <a:rPr lang="ko-KR" altLang="en-US" sz="1200" dirty="0" err="1"/>
              <a:t>백찬호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반려동물 동반 사업장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10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첫화면 입니다</a:t>
            </a:r>
            <a:r>
              <a:rPr lang="en-US" altLang="ko-KR"/>
              <a:t>. </a:t>
            </a:r>
            <a:r>
              <a:rPr lang="ko-KR" altLang="en-US"/>
              <a:t>심플한 디자인과 귀여운강아지와 고양이를 교차 시킴으로써 반려동물에 관한 사이트임을 나타냅니다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회사명 아래 휴식 미용 건강 교육 포토갤러리 등 사이트의 카테고리를 통해 이동을 할 수있도록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29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191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486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92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647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448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228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24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88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163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040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4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43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407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251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8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402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8129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914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441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821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99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9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09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0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462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00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82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353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82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0879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25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84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562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02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33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0356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53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586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33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839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749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541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7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978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906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24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552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210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766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7950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476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856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5937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83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919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140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2362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2065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142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11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4901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566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2581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850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90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8501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134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397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4417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3873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376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0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79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2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6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20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13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50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5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83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3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42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11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6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08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89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81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75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26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38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08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0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9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15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2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22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238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963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612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352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63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03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60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45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26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9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74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311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05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2135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423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254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390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28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327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9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051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204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73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2228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76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560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982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3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155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0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0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90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555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29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260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843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706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209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117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117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0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57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478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534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693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88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916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13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26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46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296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279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729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57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907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538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211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210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16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225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71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6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4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2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5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4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4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2022-05-10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7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8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81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8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4.gif"/><Relationship Id="rId4" Type="http://schemas.openxmlformats.org/officeDocument/2006/relationships/image" Target="../media/image183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186.png"/><Relationship Id="rId4" Type="http://schemas.openxmlformats.org/officeDocument/2006/relationships/image" Target="../media/image18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gi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0.png"/><Relationship Id="rId4" Type="http://schemas.openxmlformats.org/officeDocument/2006/relationships/image" Target="../media/image189.gi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35.png"/><Relationship Id="rId4" Type="http://schemas.openxmlformats.org/officeDocument/2006/relationships/image" Target="../media/image19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no-k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greenteamtest/moongnyang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6.png"/><Relationship Id="rId5" Type="http://schemas.openxmlformats.org/officeDocument/2006/relationships/image" Target="../media/image88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w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5" y="611891"/>
            <a:ext cx="4766785" cy="298165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719952" y="2917274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정보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특화 웹 사이트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뭉냥뭉냥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190B0-F555-496F-B26B-5F114287C691}"/>
              </a:ext>
            </a:extLst>
          </p:cNvPr>
          <p:cNvSpPr txBox="1"/>
          <p:nvPr/>
        </p:nvSpPr>
        <p:spPr>
          <a:xfrm>
            <a:off x="8497447" y="5317766"/>
            <a:ext cx="609600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김은호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  B  C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4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API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6E5A78-E8EA-45A6-9AA7-C8FC9B23DDC7}"/>
              </a:ext>
            </a:extLst>
          </p:cNvPr>
          <p:cNvGrpSpPr/>
          <p:nvPr/>
        </p:nvGrpSpPr>
        <p:grpSpPr>
          <a:xfrm>
            <a:off x="8178808" y="4463038"/>
            <a:ext cx="2099354" cy="773550"/>
            <a:chOff x="8570587" y="1617049"/>
            <a:chExt cx="2828506" cy="11927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4662FC-471E-4BA5-9FC4-91AFA8136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-860" b="61465"/>
            <a:stretch/>
          </p:blipFill>
          <p:spPr>
            <a:xfrm>
              <a:off x="8642253" y="1656598"/>
              <a:ext cx="2679288" cy="1144445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2772F48-623A-4515-AC4C-F2CD283E2037}"/>
                </a:ext>
              </a:extLst>
            </p:cNvPr>
            <p:cNvSpPr/>
            <p:nvPr/>
          </p:nvSpPr>
          <p:spPr>
            <a:xfrm>
              <a:off x="8570587" y="1617049"/>
              <a:ext cx="2828506" cy="1192767"/>
            </a:xfrm>
            <a:prstGeom prst="roundRect">
              <a:avLst/>
            </a:prstGeom>
            <a:noFill/>
            <a:ln w="28575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3BF743-7734-4B1C-A916-46A7CF43AC44}"/>
              </a:ext>
            </a:extLst>
          </p:cNvPr>
          <p:cNvGrpSpPr/>
          <p:nvPr/>
        </p:nvGrpSpPr>
        <p:grpSpPr>
          <a:xfrm>
            <a:off x="5323322" y="2446475"/>
            <a:ext cx="1923498" cy="1767544"/>
            <a:chOff x="511527" y="2184288"/>
            <a:chExt cx="2757783" cy="288469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1FA6CAD-02DC-45A3-B5F3-DA4692E66EF4}"/>
                </a:ext>
              </a:extLst>
            </p:cNvPr>
            <p:cNvSpPr/>
            <p:nvPr/>
          </p:nvSpPr>
          <p:spPr>
            <a:xfrm>
              <a:off x="511527" y="2184288"/>
              <a:ext cx="2757783" cy="2884698"/>
            </a:xfrm>
            <a:prstGeom prst="roundRect">
              <a:avLst/>
            </a:prstGeom>
            <a:solidFill>
              <a:srgbClr val="FFDC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729329E-9E44-4572-BC41-6041C44868BB}"/>
                </a:ext>
              </a:extLst>
            </p:cNvPr>
            <p:cNvGrpSpPr/>
            <p:nvPr/>
          </p:nvGrpSpPr>
          <p:grpSpPr>
            <a:xfrm>
              <a:off x="639693" y="2447528"/>
              <a:ext cx="2455686" cy="2483010"/>
              <a:chOff x="1690473" y="2023697"/>
              <a:chExt cx="4594203" cy="4645321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0AC07E7-DB7C-445A-89FA-24859E0815E5}"/>
                  </a:ext>
                </a:extLst>
              </p:cNvPr>
              <p:cNvGrpSpPr/>
              <p:nvPr/>
            </p:nvGrpSpPr>
            <p:grpSpPr>
              <a:xfrm>
                <a:off x="1690473" y="2023697"/>
                <a:ext cx="4594203" cy="4645321"/>
                <a:chOff x="984445" y="1234678"/>
                <a:chExt cx="4594203" cy="4645321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F89F57A-997B-4FC6-A0CC-1394DF253795}"/>
                    </a:ext>
                  </a:extLst>
                </p:cNvPr>
                <p:cNvSpPr/>
                <p:nvPr/>
              </p:nvSpPr>
              <p:spPr>
                <a:xfrm>
                  <a:off x="984445" y="1234678"/>
                  <a:ext cx="4594203" cy="4645321"/>
                </a:xfrm>
                <a:prstGeom prst="rect">
                  <a:avLst/>
                </a:prstGeom>
                <a:solidFill>
                  <a:srgbClr val="FFD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F221DA8C-B2A3-44BE-BDCB-7264D4FBC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106" t="15697" r="30457" b="10970"/>
                <a:stretch/>
              </p:blipFill>
              <p:spPr>
                <a:xfrm>
                  <a:off x="1321113" y="1965786"/>
                  <a:ext cx="3991556" cy="1136874"/>
                </a:xfrm>
                <a:prstGeom prst="rect">
                  <a:avLst/>
                </a:prstGeom>
              </p:spPr>
            </p:pic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92FC5684-466D-44BE-A1CD-322432709E4E}"/>
                    </a:ext>
                  </a:extLst>
                </p:cNvPr>
                <p:cNvGrpSpPr/>
                <p:nvPr/>
              </p:nvGrpSpPr>
              <p:grpSpPr>
                <a:xfrm>
                  <a:off x="1321113" y="3316202"/>
                  <a:ext cx="3991556" cy="2244939"/>
                  <a:chOff x="1921168" y="3028738"/>
                  <a:chExt cx="7501304" cy="2943224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85D41F8D-256A-4BF6-89C5-04B3F0801C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21168" y="3028738"/>
                    <a:ext cx="7501304" cy="2943224"/>
                  </a:xfrm>
                  <a:prstGeom prst="rect">
                    <a:avLst/>
                  </a:prstGeom>
                </p:spPr>
              </p:pic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9A2232C9-9622-4ABA-B184-B5D1BE36A6F7}"/>
                      </a:ext>
                    </a:extLst>
                  </p:cNvPr>
                  <p:cNvSpPr/>
                  <p:nvPr/>
                </p:nvSpPr>
                <p:spPr>
                  <a:xfrm>
                    <a:off x="2426678" y="4044460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5828697E-A060-4418-95B5-BFCB3C83761B}"/>
                      </a:ext>
                    </a:extLst>
                  </p:cNvPr>
                  <p:cNvSpPr/>
                  <p:nvPr/>
                </p:nvSpPr>
                <p:spPr>
                  <a:xfrm>
                    <a:off x="2716824" y="453682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9B247C2-0756-4DF3-B7AB-BEC5268EA6A1}"/>
                      </a:ext>
                    </a:extLst>
                  </p:cNvPr>
                  <p:cNvSpPr/>
                  <p:nvPr/>
                </p:nvSpPr>
                <p:spPr>
                  <a:xfrm>
                    <a:off x="2619762" y="518534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705F96BC-D561-4813-AD41-AC0741098B72}"/>
                      </a:ext>
                    </a:extLst>
                  </p:cNvPr>
                  <p:cNvSpPr/>
                  <p:nvPr/>
                </p:nvSpPr>
                <p:spPr>
                  <a:xfrm>
                    <a:off x="2615304" y="3681665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A655405D-99C0-4AF1-8B39-8C1BD0F720B6}"/>
                      </a:ext>
                    </a:extLst>
                  </p:cNvPr>
                  <p:cNvSpPr/>
                  <p:nvPr/>
                </p:nvSpPr>
                <p:spPr>
                  <a:xfrm>
                    <a:off x="2289316" y="425649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F00DEC3B-1AFE-4AF2-BDAD-0F17675122DE}"/>
                      </a:ext>
                    </a:extLst>
                  </p:cNvPr>
                  <p:cNvSpPr/>
                  <p:nvPr/>
                </p:nvSpPr>
                <p:spPr>
                  <a:xfrm>
                    <a:off x="2381523" y="477626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FD3C124-64DC-4CAB-A535-746137374FA9}"/>
                      </a:ext>
                    </a:extLst>
                  </p:cNvPr>
                  <p:cNvSpPr/>
                  <p:nvPr/>
                </p:nvSpPr>
                <p:spPr>
                  <a:xfrm>
                    <a:off x="2338271" y="5398058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B9E4CCA-807D-46B3-AA64-E9F7CA635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91" t="40845" r="28360" b="41944"/>
              <a:stretch/>
            </p:blipFill>
            <p:spPr>
              <a:xfrm>
                <a:off x="1982154" y="2181552"/>
                <a:ext cx="1090610" cy="419467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22BE7A-FAC1-4D33-8069-FA6164A741CC}"/>
              </a:ext>
            </a:extLst>
          </p:cNvPr>
          <p:cNvGrpSpPr/>
          <p:nvPr/>
        </p:nvGrpSpPr>
        <p:grpSpPr>
          <a:xfrm>
            <a:off x="6415595" y="4387962"/>
            <a:ext cx="1249886" cy="1530737"/>
            <a:chOff x="5288479" y="4608561"/>
            <a:chExt cx="1249886" cy="1530737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C3E0B7B-6834-4614-9ED8-6F5B001FEEB2}"/>
                </a:ext>
              </a:extLst>
            </p:cNvPr>
            <p:cNvSpPr/>
            <p:nvPr/>
          </p:nvSpPr>
          <p:spPr>
            <a:xfrm>
              <a:off x="5288479" y="4608561"/>
              <a:ext cx="1249886" cy="1530737"/>
            </a:xfrm>
            <a:prstGeom prst="roundRect">
              <a:avLst/>
            </a:prstGeom>
            <a:solidFill>
              <a:srgbClr val="1A1A1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67A397A-DAF2-4A31-92F8-D85640C4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6958" y="4774045"/>
              <a:ext cx="978508" cy="11249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DDF7D3-9988-47E2-8917-B5BE7693827E}"/>
              </a:ext>
            </a:extLst>
          </p:cNvPr>
          <p:cNvGrpSpPr/>
          <p:nvPr/>
        </p:nvGrpSpPr>
        <p:grpSpPr>
          <a:xfrm>
            <a:off x="4882763" y="4375314"/>
            <a:ext cx="1353088" cy="1599244"/>
            <a:chOff x="3652050" y="4774045"/>
            <a:chExt cx="1353088" cy="1599244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2EC56F93-03F9-403C-9A22-221FE2C17D72}"/>
                </a:ext>
              </a:extLst>
            </p:cNvPr>
            <p:cNvSpPr/>
            <p:nvPr/>
          </p:nvSpPr>
          <p:spPr>
            <a:xfrm>
              <a:off x="3652050" y="4774045"/>
              <a:ext cx="1353088" cy="1599244"/>
            </a:xfrm>
            <a:prstGeom prst="roundRect">
              <a:avLst/>
            </a:prstGeom>
            <a:solidFill>
              <a:srgbClr val="1A1A1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00C7AB3-9052-407E-B3C0-45B8ACF4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8840" y="4876800"/>
              <a:ext cx="1096526" cy="135371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1F93B0-945E-4451-B132-48C56BE0BA09}"/>
              </a:ext>
            </a:extLst>
          </p:cNvPr>
          <p:cNvGrpSpPr/>
          <p:nvPr/>
        </p:nvGrpSpPr>
        <p:grpSpPr>
          <a:xfrm>
            <a:off x="8234118" y="2413564"/>
            <a:ext cx="1849829" cy="1767544"/>
            <a:chOff x="5239465" y="1822290"/>
            <a:chExt cx="3345138" cy="3645060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AA636FD-D114-40DE-AFDA-75C76FEF6408}"/>
                </a:ext>
              </a:extLst>
            </p:cNvPr>
            <p:cNvSpPr/>
            <p:nvPr/>
          </p:nvSpPr>
          <p:spPr>
            <a:xfrm>
              <a:off x="5239465" y="1822290"/>
              <a:ext cx="3345138" cy="3645060"/>
            </a:xfrm>
            <a:prstGeom prst="roundRect">
              <a:avLst/>
            </a:prstGeom>
            <a:solidFill>
              <a:srgbClr val="38572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1AE69FA-A07D-4E16-9CC1-8BC996EE9728}"/>
                </a:ext>
              </a:extLst>
            </p:cNvPr>
            <p:cNvGrpSpPr/>
            <p:nvPr/>
          </p:nvGrpSpPr>
          <p:grpSpPr>
            <a:xfrm>
              <a:off x="5379636" y="2230608"/>
              <a:ext cx="3064796" cy="3098897"/>
              <a:chOff x="5578648" y="1231168"/>
              <a:chExt cx="4594203" cy="464532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AA85B91-0B94-4B93-992F-16A8BC0D7167}"/>
                  </a:ext>
                </a:extLst>
              </p:cNvPr>
              <p:cNvSpPr/>
              <p:nvPr/>
            </p:nvSpPr>
            <p:spPr>
              <a:xfrm>
                <a:off x="5578648" y="1231168"/>
                <a:ext cx="4594203" cy="46453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B5FE6BCD-99B8-4633-B48A-FD7DB1306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718" t="17700" r="26738" b="8966"/>
              <a:stretch/>
            </p:blipFill>
            <p:spPr>
              <a:xfrm>
                <a:off x="5823610" y="3316202"/>
                <a:ext cx="4139390" cy="2103592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70FBBDB-BA29-4D24-B672-320097908E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0975" b="10768"/>
              <a:stretch/>
            </p:blipFill>
            <p:spPr>
              <a:xfrm>
                <a:off x="5844627" y="2014446"/>
                <a:ext cx="4091929" cy="943576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4EE0904A-4CE1-4D34-B75D-2AC0E5897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316" y="1453432"/>
                <a:ext cx="1764323" cy="338750"/>
              </a:xfrm>
              <a:prstGeom prst="rect">
                <a:avLst/>
              </a:prstGeom>
            </p:spPr>
          </p:pic>
        </p:grp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E6C182B0-E21B-437B-9882-2D77E8BE26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6" y="3092705"/>
            <a:ext cx="2143125" cy="523875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8A4ACA99-F67C-4302-A857-AAAA36D67A16}"/>
              </a:ext>
            </a:extLst>
          </p:cNvPr>
          <p:cNvSpPr/>
          <p:nvPr/>
        </p:nvSpPr>
        <p:spPr>
          <a:xfrm>
            <a:off x="905456" y="3969708"/>
            <a:ext cx="4250205" cy="78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–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유기동물 조회 서비스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보호센터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–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동물보호센터 정보 </a:t>
            </a:r>
          </a:p>
        </p:txBody>
      </p:sp>
    </p:spTree>
    <p:extLst>
      <p:ext uri="{BB962C8B-B14F-4D97-AF65-F5344CB8AC3E}">
        <p14:creationId xmlns:p14="http://schemas.microsoft.com/office/powerpoint/2010/main" val="2348130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D5ED1D77-B4DD-4988-A8D6-2ED58214F7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292241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유저의 사업자등록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3FC958-2C8A-4392-BCF6-9DDB7B641EFE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사업자고객신청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BUSINESSBOARD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796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365C98A-B053-4F50-9E95-4331392D22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735" y="2029138"/>
          <a:ext cx="10872642" cy="424850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0085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19673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975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93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514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3989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407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3640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MEDIA_UPLOAD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동영상파일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업로드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5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HASHTAG_MEDIA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해시태그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별명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MEDIAURL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이름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700418"/>
                  </a:ext>
                </a:extLst>
              </a:tr>
              <a:tr h="15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064034"/>
                  </a:ext>
                </a:extLst>
              </a:tr>
              <a:tr h="15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READCNT_MEDIA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65419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54576-088A-4E9D-9E12-8403B0F3DD8C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동영상특화 게시판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MEDIA_UPLOAD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517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C984BC0E-700C-42B0-8F9D-B40E99DC4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696425"/>
              </p:ext>
            </p:extLst>
          </p:nvPr>
        </p:nvGraphicFramePr>
        <p:xfrm>
          <a:off x="740623" y="2261450"/>
          <a:ext cx="10710753" cy="18962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LIKECNT_MEDIA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COMMUNITY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동영상글의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좋아요 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누른 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2F9A08-F39C-4676-81E8-B00A5C1BCEDC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좋아요 기능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LIKECNT_MEDIA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808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28A3E63B-4775-42BC-A2B3-CF18E6875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70865"/>
              </p:ext>
            </p:extLst>
          </p:nvPr>
        </p:nvGraphicFramePr>
        <p:xfrm>
          <a:off x="687507" y="1655746"/>
          <a:ext cx="10816986" cy="43337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4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8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8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92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9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PICNIC_LIST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호텔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ROAD_PLACE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도로명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주소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코드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463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CATEGORY_LIST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E5970AE-F671-4A9C-B2C1-15678C354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777727"/>
              </p:ext>
            </p:extLst>
          </p:nvPr>
        </p:nvGraphicFramePr>
        <p:xfrm>
          <a:off x="508607" y="1655746"/>
          <a:ext cx="11174786" cy="38411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96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4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01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01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7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3334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2" y="1073571"/>
            <a:ext cx="789680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PICNIC_COMMENT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FA89F0D-8D21-46D0-8B2B-B889C7ADA4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2187" y="1508400"/>
          <a:ext cx="11407624" cy="42055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45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24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4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6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PICNIC_COMMENT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 게시판 내의 </a:t>
                      </a: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게시글들의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한줄댓글을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관리하는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266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763615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동반 카페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식당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487747D1-912E-4C7C-9D36-91A482D5E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678297"/>
              </p:ext>
            </p:extLst>
          </p:nvPr>
        </p:nvGraphicFramePr>
        <p:xfrm>
          <a:off x="589794" y="1922288"/>
          <a:ext cx="11012412" cy="40598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8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8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8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6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PICNIC_IMAGE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업로드시 파일 이름을 관리한다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FILE_NAME_1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FILE_NAME_3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FILE_NAME_4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214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PLACE_LIST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AA3BFD6-C793-4E74-B3E0-CC35C0A75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7207"/>
              </p:ext>
            </p:extLst>
          </p:nvPr>
        </p:nvGraphicFramePr>
        <p:xfrm>
          <a:off x="676019" y="1843236"/>
          <a:ext cx="10839962" cy="40111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8634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75811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434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7680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2425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1693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2496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293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293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1014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376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296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카테고리별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장소 목록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376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목록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업체등록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사업자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7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PLACE_INFO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4D03C7C-C4FC-4573-9FE1-2EECDFC046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393539"/>
              </p:ext>
            </p:extLst>
          </p:nvPr>
        </p:nvGraphicFramePr>
        <p:xfrm>
          <a:off x="541840" y="1545217"/>
          <a:ext cx="11108319" cy="48047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83806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27200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3876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71486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2476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80550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543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6868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6868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92577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50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PLACE_INFO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 동반 가능 특정 장소 정보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51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PLACE_INFO_IDX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PHONE_NUM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위치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오픈 시간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INTRODUCE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소개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DIPS_CONT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찜 카운트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PET_KIND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동반가능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동물 종류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80993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SHARING_URL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대표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94558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APPROVE_STATE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사업장승인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0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87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USER_REVIEW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B0C5354E-0873-45EC-80E2-92A5C8EF30F5}"/>
              </a:ext>
            </a:extLst>
          </p:cNvPr>
          <p:cNvGraphicFramePr>
            <a:graphicFrameLocks/>
          </p:cNvGraphicFramePr>
          <p:nvPr/>
        </p:nvGraphicFramePr>
        <p:xfrm>
          <a:off x="596506" y="1542515"/>
          <a:ext cx="10998987" cy="47574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132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6264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20669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58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5664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2867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016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379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46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USER_REVIEW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리뷰 목록 관리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4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USER_REVIEW_IDX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내용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LIKE_COUNT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＂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카운트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MANAGER_COMMENT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댓글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NOTICE_VAL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댓글알림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MY_RATING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리뷰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1358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 날짜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38473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WRITE_TIME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 시간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7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개발일정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574DDB55-28A7-4EA0-83EF-DB5C04927595}"/>
              </a:ext>
            </a:extLst>
          </p:cNvPr>
          <p:cNvGraphicFramePr>
            <a:graphicFrameLocks noGrp="1"/>
          </p:cNvGraphicFramePr>
          <p:nvPr/>
        </p:nvGraphicFramePr>
        <p:xfrm>
          <a:off x="1936143" y="1822289"/>
          <a:ext cx="9028915" cy="41757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5783">
                  <a:extLst>
                    <a:ext uri="{9D8B030D-6E8A-4147-A177-3AD203B41FA5}">
                      <a16:colId xmlns:a16="http://schemas.microsoft.com/office/drawing/2014/main" val="3249677664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2979944737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794038124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3569359951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1499064581"/>
                    </a:ext>
                  </a:extLst>
                </a:gridCol>
              </a:tblGrid>
              <a:tr h="654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첫째 주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(7.13 ~ 16)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둘째 주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(7.19 ~ 23)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셋째 주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(7.26 ~ 7.30)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넷째 주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(8.2 ~ 8.6)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endParaRPr lang="en-US" altLang="ko-KR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 9 ~ 8.13)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99803"/>
                  </a:ext>
                </a:extLst>
              </a:tr>
              <a:tr h="352079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8353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33BED6E-4F00-40DB-A7BE-499F3444966C}"/>
              </a:ext>
            </a:extLst>
          </p:cNvPr>
          <p:cNvSpPr txBox="1"/>
          <p:nvPr/>
        </p:nvSpPr>
        <p:spPr>
          <a:xfrm>
            <a:off x="1925014" y="3047360"/>
            <a:ext cx="177588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환경설정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ADFA6-D40C-4560-B345-D6C350B766F2}"/>
              </a:ext>
            </a:extLst>
          </p:cNvPr>
          <p:cNvSpPr txBox="1"/>
          <p:nvPr/>
        </p:nvSpPr>
        <p:spPr>
          <a:xfrm>
            <a:off x="3712029" y="4375435"/>
            <a:ext cx="5411957" cy="323165"/>
          </a:xfrm>
          <a:prstGeom prst="rect">
            <a:avLst/>
          </a:prstGeom>
          <a:solidFill>
            <a:srgbClr val="F0945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코딩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B78200-2A92-49D9-8353-C648297C6FB0}"/>
              </a:ext>
            </a:extLst>
          </p:cNvPr>
          <p:cNvSpPr txBox="1"/>
          <p:nvPr/>
        </p:nvSpPr>
        <p:spPr>
          <a:xfrm>
            <a:off x="3700899" y="3725353"/>
            <a:ext cx="459537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A518AD-5C98-4989-AA65-2F91BB233079}"/>
              </a:ext>
            </a:extLst>
          </p:cNvPr>
          <p:cNvSpPr txBox="1"/>
          <p:nvPr/>
        </p:nvSpPr>
        <p:spPr>
          <a:xfrm>
            <a:off x="9167795" y="5018317"/>
            <a:ext cx="1797263" cy="323165"/>
          </a:xfrm>
          <a:prstGeom prst="rect">
            <a:avLst/>
          </a:prstGeom>
          <a:solidFill>
            <a:srgbClr val="F8680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401632-1E91-4C0F-9C1F-159A69E08559}"/>
              </a:ext>
            </a:extLst>
          </p:cNvPr>
          <p:cNvSpPr txBox="1"/>
          <p:nvPr/>
        </p:nvSpPr>
        <p:spPr>
          <a:xfrm>
            <a:off x="8296275" y="3725353"/>
            <a:ext cx="827712" cy="3231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67355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USER_DIPS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C038EBE1-31F7-4534-9360-D5EDE1BB0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517384"/>
              </p:ext>
            </p:extLst>
          </p:nvPr>
        </p:nvGraphicFramePr>
        <p:xfrm>
          <a:off x="669658" y="2432742"/>
          <a:ext cx="10998987" cy="26497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132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6264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20669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58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5664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2867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016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379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46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USER_DIPS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찜 리스트 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4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USER_DIPS_IDX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DIPS_PLACE_LIST_ID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544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COMMUNITY_BOARD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1205063-ED6A-4BEA-B4C2-416C9C0B0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240876"/>
              </p:ext>
            </p:extLst>
          </p:nvPr>
        </p:nvGraphicFramePr>
        <p:xfrm>
          <a:off x="605714" y="1582808"/>
          <a:ext cx="10980571" cy="475110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7543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27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17620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491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4132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1573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9274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0234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0234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231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29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COMMUNITY_BOARD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커뮤니티 게시판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 글 테이블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2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BOARD_IDX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8853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08445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ANIMAL_TAG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 종류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태그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4766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BOARD_TAG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종류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02669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READ_COUNT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400249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LIKE_COUNT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554487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552462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업로드될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첫번째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9356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두번째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238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세번째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80753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PIC_URL_4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네번째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657851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PIC_URL_5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다섯번째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514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414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COMMUNITY_BOARD_COMMENT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07EAE3A-0330-434D-BF32-FAECD1141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818394"/>
              </p:ext>
            </p:extLst>
          </p:nvPr>
        </p:nvGraphicFramePr>
        <p:xfrm>
          <a:off x="740623" y="2077552"/>
          <a:ext cx="10710753" cy="28912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COMMUNITY_BOARD_COMMENT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커뮤니티게시판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 댓글 테이블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114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남기는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유저이메일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COMMENT_CONTENT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485113"/>
                  </a:ext>
                </a:extLst>
              </a:tr>
              <a:tr h="190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댓글이 달리는 </a:t>
                      </a: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5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7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1848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8292" y="5193479"/>
            <a:ext cx="2391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Use-case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Sequence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4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홈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3A12F7-32BA-4F00-B28A-5B85F334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33" y="2191819"/>
            <a:ext cx="6781800" cy="2619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110EEB-F437-4325-BA66-751A996A5903}"/>
              </a:ext>
            </a:extLst>
          </p:cNvPr>
          <p:cNvSpPr/>
          <p:nvPr/>
        </p:nvSpPr>
        <p:spPr>
          <a:xfrm>
            <a:off x="3876675" y="2187152"/>
            <a:ext cx="3705225" cy="2624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358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고객 및 직원 관리 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2D3E4A-6B24-4D88-B73E-AE849F72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48" y="2191819"/>
            <a:ext cx="8937153" cy="29650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D7183B-D7FB-4E36-819D-37B4E2BC91E5}"/>
              </a:ext>
            </a:extLst>
          </p:cNvPr>
          <p:cNvSpPr/>
          <p:nvPr/>
        </p:nvSpPr>
        <p:spPr>
          <a:xfrm>
            <a:off x="3019425" y="2191819"/>
            <a:ext cx="6712498" cy="2865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7566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FFCFD-B246-4D1E-9CFD-EFA23D0B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85" y="2191818"/>
            <a:ext cx="8646569" cy="31421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73B68-6EB1-4B48-A004-C68A3AB6DD6A}"/>
              </a:ext>
            </a:extLst>
          </p:cNvPr>
          <p:cNvSpPr/>
          <p:nvPr/>
        </p:nvSpPr>
        <p:spPr>
          <a:xfrm>
            <a:off x="3019425" y="2253455"/>
            <a:ext cx="5900608" cy="3080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200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Picnic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B2AD4-119F-466B-9928-19F35FDA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70" y="1799842"/>
            <a:ext cx="7374659" cy="44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30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Health &amp; Edu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BB8DE0-2BB2-4970-A060-6AB4BE48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641" y="1790146"/>
            <a:ext cx="96869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69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CC2ECC-86D9-4DA2-9F2D-B1F4A5FC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22" y="1815726"/>
            <a:ext cx="70580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268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개발단계별 세부내용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14A2B-9E50-4D88-B1D7-BD5D9A87AB46}"/>
              </a:ext>
            </a:extLst>
          </p:cNvPr>
          <p:cNvSpPr/>
          <p:nvPr/>
        </p:nvSpPr>
        <p:spPr>
          <a:xfrm>
            <a:off x="3390241" y="2778860"/>
            <a:ext cx="2579771" cy="2712159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5BE625-F778-4BBE-AF1C-509550656C41}"/>
              </a:ext>
            </a:extLst>
          </p:cNvPr>
          <p:cNvGrpSpPr/>
          <p:nvPr/>
        </p:nvGrpSpPr>
        <p:grpSpPr>
          <a:xfrm>
            <a:off x="744087" y="2155189"/>
            <a:ext cx="2651295" cy="3326305"/>
            <a:chOff x="10843" y="1947877"/>
            <a:chExt cx="2651295" cy="332630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6CD063-0E76-467A-B86B-6DA9717721ED}"/>
                </a:ext>
              </a:extLst>
            </p:cNvPr>
            <p:cNvSpPr/>
            <p:nvPr/>
          </p:nvSpPr>
          <p:spPr>
            <a:xfrm>
              <a:off x="36396" y="2581201"/>
              <a:ext cx="2236687" cy="2692981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040DE-43F3-4806-9FB1-581C0711FC49}"/>
                </a:ext>
              </a:extLst>
            </p:cNvPr>
            <p:cNvSpPr/>
            <p:nvPr/>
          </p:nvSpPr>
          <p:spPr>
            <a:xfrm>
              <a:off x="36397" y="2640330"/>
              <a:ext cx="2625741" cy="230759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norm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프로젝트 구상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UI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정의서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UML 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작성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관계도 작성 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 코드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 정리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 자료 조사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환경설정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버전통일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D4F8E7-449B-4853-AE7E-A7FA8A73DB59}"/>
                </a:ext>
              </a:extLst>
            </p:cNvPr>
            <p:cNvSpPr/>
            <p:nvPr/>
          </p:nvSpPr>
          <p:spPr>
            <a:xfrm>
              <a:off x="10843" y="1947877"/>
              <a:ext cx="2228380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설계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5222E7-C505-4D43-BDC1-0FF8432B91CA}"/>
              </a:ext>
            </a:extLst>
          </p:cNvPr>
          <p:cNvSpPr/>
          <p:nvPr/>
        </p:nvSpPr>
        <p:spPr>
          <a:xfrm>
            <a:off x="6422881" y="2758570"/>
            <a:ext cx="2281675" cy="2692981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1F01C7-F1B6-4C21-BD80-5AE30239A828}"/>
              </a:ext>
            </a:extLst>
          </p:cNvPr>
          <p:cNvSpPr/>
          <p:nvPr/>
        </p:nvSpPr>
        <p:spPr>
          <a:xfrm>
            <a:off x="9074057" y="2762511"/>
            <a:ext cx="2439414" cy="2692981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26D000-60CD-40B2-A07D-D18A0A19DDEE}"/>
              </a:ext>
            </a:extLst>
          </p:cNvPr>
          <p:cNvSpPr/>
          <p:nvPr/>
        </p:nvSpPr>
        <p:spPr>
          <a:xfrm>
            <a:off x="6410009" y="2828463"/>
            <a:ext cx="2427080" cy="26530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업로드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 게시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(CRUD)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EC34A-4BB8-4345-B96D-958C0A231779}"/>
              </a:ext>
            </a:extLst>
          </p:cNvPr>
          <p:cNvSpPr/>
          <p:nvPr/>
        </p:nvSpPr>
        <p:spPr>
          <a:xfrm>
            <a:off x="9055397" y="2828463"/>
            <a:ext cx="2427080" cy="39265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테스트케이스 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통합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루틴작업 작성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버그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예외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 시 기록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해결방법 작성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프로그램시연 모델 확립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D060E1-22BD-446A-8A9E-5DA523B2FD73}"/>
              </a:ext>
            </a:extLst>
          </p:cNvPr>
          <p:cNvGrpSpPr/>
          <p:nvPr/>
        </p:nvGrpSpPr>
        <p:grpSpPr>
          <a:xfrm>
            <a:off x="3383423" y="2155061"/>
            <a:ext cx="2615988" cy="3345483"/>
            <a:chOff x="3457774" y="1947877"/>
            <a:chExt cx="2484635" cy="334548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195A0-FAB8-4E51-AEC8-F03F997892D2}"/>
                </a:ext>
              </a:extLst>
            </p:cNvPr>
            <p:cNvSpPr/>
            <p:nvPr/>
          </p:nvSpPr>
          <p:spPr>
            <a:xfrm>
              <a:off x="3457774" y="2640329"/>
              <a:ext cx="2457054" cy="26530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norm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유저정보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로그인정보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반려동물 동반 가능장소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해당 장소 정보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댓글 정보 저장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이미지첨부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기능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시퀀스 생성 및 적용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좋아요 및 찜 기능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무결성 제약조건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17A0C9-5899-4EEC-B3BE-4E8002D822B6}"/>
                </a:ext>
              </a:extLst>
            </p:cNvPr>
            <p:cNvSpPr/>
            <p:nvPr/>
          </p:nvSpPr>
          <p:spPr>
            <a:xfrm>
              <a:off x="3485355" y="1947877"/>
              <a:ext cx="2457054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C80B2A-7344-4278-98BC-D9443E4B6C43}"/>
              </a:ext>
            </a:extLst>
          </p:cNvPr>
          <p:cNvSpPr/>
          <p:nvPr/>
        </p:nvSpPr>
        <p:spPr>
          <a:xfrm>
            <a:off x="6410007" y="2155061"/>
            <a:ext cx="2294549" cy="400110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코딩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7B2132-915A-4DD7-9259-38B306E12585}"/>
              </a:ext>
            </a:extLst>
          </p:cNvPr>
          <p:cNvSpPr/>
          <p:nvPr/>
        </p:nvSpPr>
        <p:spPr>
          <a:xfrm>
            <a:off x="9052123" y="2155061"/>
            <a:ext cx="2430354" cy="400110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발표</a:t>
            </a:r>
          </a:p>
        </p:txBody>
      </p:sp>
    </p:spTree>
    <p:extLst>
      <p:ext uri="{BB962C8B-B14F-4D97-AF65-F5344CB8AC3E}">
        <p14:creationId xmlns:p14="http://schemas.microsoft.com/office/powerpoint/2010/main" val="27963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2" grpId="0"/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680010-9105-40EC-B6C1-7F0C2B9A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6" y="1732707"/>
            <a:ext cx="3495675" cy="3952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12D6B9-E226-4FC4-A0E5-EE7D5B89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435" y="1338890"/>
            <a:ext cx="2941471" cy="48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05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Flow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Chart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846935-87C4-4A7A-A222-EB6E7007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12" y="1484421"/>
            <a:ext cx="3994268" cy="4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7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EEF53F-7EFF-42EF-9BA3-7F15481F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2291" y="1392515"/>
            <a:ext cx="4367418" cy="5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4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15529-8150-4D36-8A8D-5AC97DEBA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12" y="1644109"/>
            <a:ext cx="6581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21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32D7A1-E885-4021-9376-AC249AAA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28" y="1344705"/>
            <a:ext cx="6580930" cy="5190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B7B984-49B0-475E-86A6-CA1FABEF6C79}"/>
              </a:ext>
            </a:extLst>
          </p:cNvPr>
          <p:cNvSpPr/>
          <p:nvPr/>
        </p:nvSpPr>
        <p:spPr>
          <a:xfrm>
            <a:off x="4324574" y="2463501"/>
            <a:ext cx="1398494" cy="14764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AD53C-920A-4A81-8D18-1947F4B71366}"/>
              </a:ext>
            </a:extLst>
          </p:cNvPr>
          <p:cNvSpPr/>
          <p:nvPr/>
        </p:nvSpPr>
        <p:spPr>
          <a:xfrm>
            <a:off x="4324574" y="1752183"/>
            <a:ext cx="3593054" cy="6252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5E1D8-2B15-4D25-86BD-1E25FD902441}"/>
              </a:ext>
            </a:extLst>
          </p:cNvPr>
          <p:cNvSpPr/>
          <p:nvPr/>
        </p:nvSpPr>
        <p:spPr>
          <a:xfrm>
            <a:off x="4324574" y="3203090"/>
            <a:ext cx="1516828" cy="1476485"/>
          </a:xfrm>
          <a:prstGeom prst="rect">
            <a:avLst/>
          </a:prstGeom>
          <a:noFill/>
          <a:ln w="38100">
            <a:solidFill>
              <a:srgbClr val="1A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653166-C6CC-48E4-A6AD-47C6C4ECE41B}"/>
              </a:ext>
            </a:extLst>
          </p:cNvPr>
          <p:cNvSpPr/>
          <p:nvPr/>
        </p:nvSpPr>
        <p:spPr>
          <a:xfrm>
            <a:off x="8349727" y="4366945"/>
            <a:ext cx="1213821" cy="8720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54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CC51CB6-A028-4CC8-8619-B5DF4B53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6" y="1388895"/>
            <a:ext cx="10585524" cy="50931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87A117-ADF0-4500-B1EC-FFBCD65398CA}"/>
              </a:ext>
            </a:extLst>
          </p:cNvPr>
          <p:cNvSpPr/>
          <p:nvPr/>
        </p:nvSpPr>
        <p:spPr>
          <a:xfrm>
            <a:off x="4048194" y="1753490"/>
            <a:ext cx="2047806" cy="29798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D863BC-EB3C-4D1D-B0DD-482EB6108798}"/>
              </a:ext>
            </a:extLst>
          </p:cNvPr>
          <p:cNvSpPr/>
          <p:nvPr/>
        </p:nvSpPr>
        <p:spPr>
          <a:xfrm>
            <a:off x="613186" y="2681419"/>
            <a:ext cx="1725917" cy="2364892"/>
          </a:xfrm>
          <a:prstGeom prst="rect">
            <a:avLst/>
          </a:prstGeom>
          <a:noFill/>
          <a:ln w="38100"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84005A0-C1D1-4F33-A3BF-2C7E0802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" y="1635653"/>
            <a:ext cx="11238597" cy="43179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F56A6C-08B4-4957-AED2-AC0EB32EBE3F}"/>
              </a:ext>
            </a:extLst>
          </p:cNvPr>
          <p:cNvSpPr/>
          <p:nvPr/>
        </p:nvSpPr>
        <p:spPr>
          <a:xfrm>
            <a:off x="6076949" y="2121455"/>
            <a:ext cx="3290465" cy="22742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5A223-ED30-4D47-B520-FE3E32374ECF}"/>
              </a:ext>
            </a:extLst>
          </p:cNvPr>
          <p:cNvSpPr/>
          <p:nvPr/>
        </p:nvSpPr>
        <p:spPr>
          <a:xfrm>
            <a:off x="3013566" y="2121455"/>
            <a:ext cx="2957576" cy="15802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B54AE-1DDF-4A62-8A09-351FA6CC96F5}"/>
              </a:ext>
            </a:extLst>
          </p:cNvPr>
          <p:cNvSpPr/>
          <p:nvPr/>
        </p:nvSpPr>
        <p:spPr>
          <a:xfrm>
            <a:off x="3013566" y="3745862"/>
            <a:ext cx="1516828" cy="1476485"/>
          </a:xfrm>
          <a:prstGeom prst="rect">
            <a:avLst/>
          </a:prstGeom>
          <a:noFill/>
          <a:ln w="38100">
            <a:solidFill>
              <a:srgbClr val="1A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근태관리</a:t>
            </a:r>
          </a:p>
        </p:txBody>
      </p:sp>
    </p:spTree>
    <p:extLst>
      <p:ext uri="{BB962C8B-B14F-4D97-AF65-F5344CB8AC3E}">
        <p14:creationId xmlns:p14="http://schemas.microsoft.com/office/powerpoint/2010/main" val="41780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163B4C-97B7-4068-9896-62A9E2484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5" y="1344897"/>
            <a:ext cx="10752526" cy="4657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F9E381-6210-43A4-889A-39CAA640E189}"/>
              </a:ext>
            </a:extLst>
          </p:cNvPr>
          <p:cNvSpPr/>
          <p:nvPr/>
        </p:nvSpPr>
        <p:spPr>
          <a:xfrm>
            <a:off x="2579716" y="4824157"/>
            <a:ext cx="1286224" cy="8401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EC3A3F-74B0-47F2-B243-27A7D7CC441A}"/>
              </a:ext>
            </a:extLst>
          </p:cNvPr>
          <p:cNvSpPr/>
          <p:nvPr/>
        </p:nvSpPr>
        <p:spPr>
          <a:xfrm>
            <a:off x="826289" y="4934899"/>
            <a:ext cx="1454459" cy="8928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F05816-9A2C-48D4-987C-FB490E623038}"/>
              </a:ext>
            </a:extLst>
          </p:cNvPr>
          <p:cNvSpPr/>
          <p:nvPr/>
        </p:nvSpPr>
        <p:spPr>
          <a:xfrm>
            <a:off x="4029315" y="4344459"/>
            <a:ext cx="1352379" cy="11686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EE647-5AD9-4AE3-BE79-A39BF87FEB56}"/>
              </a:ext>
            </a:extLst>
          </p:cNvPr>
          <p:cNvSpPr/>
          <p:nvPr/>
        </p:nvSpPr>
        <p:spPr>
          <a:xfrm>
            <a:off x="3784207" y="2108498"/>
            <a:ext cx="1371687" cy="8928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579B3C-1A68-4122-AFB6-79E71AD758DF}"/>
              </a:ext>
            </a:extLst>
          </p:cNvPr>
          <p:cNvSpPr/>
          <p:nvPr/>
        </p:nvSpPr>
        <p:spPr>
          <a:xfrm>
            <a:off x="828961" y="3874546"/>
            <a:ext cx="1352379" cy="9398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1FDD55-CC5C-4A4A-8F35-79F36863B2EA}"/>
              </a:ext>
            </a:extLst>
          </p:cNvPr>
          <p:cNvSpPr/>
          <p:nvPr/>
        </p:nvSpPr>
        <p:spPr>
          <a:xfrm>
            <a:off x="2339103" y="1748785"/>
            <a:ext cx="1191944" cy="9321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BDEF7F-BF60-432F-B714-21A187D8F223}"/>
              </a:ext>
            </a:extLst>
          </p:cNvPr>
          <p:cNvSpPr/>
          <p:nvPr/>
        </p:nvSpPr>
        <p:spPr>
          <a:xfrm>
            <a:off x="724210" y="2842769"/>
            <a:ext cx="1454459" cy="9398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7CC433-82CD-433D-9E32-279498144A04}"/>
              </a:ext>
            </a:extLst>
          </p:cNvPr>
          <p:cNvSpPr/>
          <p:nvPr/>
        </p:nvSpPr>
        <p:spPr>
          <a:xfrm>
            <a:off x="726881" y="1649136"/>
            <a:ext cx="1453342" cy="9398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noProof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미디어게시판</a:t>
            </a:r>
            <a:endParaRPr lang="ko-KR" altLang="en-US" sz="15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1520" y="1493776"/>
            <a:ext cx="8828959" cy="358961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67199" y="5033321"/>
            <a:ext cx="3335791" cy="14719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D2333B-6646-47EE-BD40-F421400DFC21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2C86E4-1020-4E82-B1FF-DCC8D4E59CA8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732" y="1733550"/>
            <a:ext cx="6753225" cy="3390900"/>
          </a:xfrm>
          <a:prstGeom prst="rect">
            <a:avLst/>
          </a:prstGeom>
        </p:spPr>
      </p:pic>
      <p:sp>
        <p:nvSpPr>
          <p:cNvPr id="55" name="직사각형 47"/>
          <p:cNvSpPr/>
          <p:nvPr/>
        </p:nvSpPr>
        <p:spPr>
          <a:xfrm>
            <a:off x="8448800" y="5252356"/>
            <a:ext cx="19602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ActionFactory.java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(Servlet)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65391" y="1352709"/>
            <a:ext cx="4192305" cy="3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B41C7A-E173-4CD4-82A5-89958A3B05F0}"/>
              </a:ext>
            </a:extLst>
          </p:cNvPr>
          <p:cNvGrpSpPr/>
          <p:nvPr/>
        </p:nvGrpSpPr>
        <p:grpSpPr>
          <a:xfrm>
            <a:off x="1170960" y="1986654"/>
            <a:ext cx="2427082" cy="3326433"/>
            <a:chOff x="6410007" y="2155061"/>
            <a:chExt cx="2427082" cy="33264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CB5406-D85C-4CC0-92F8-43FF5F1D5C6C}"/>
                </a:ext>
              </a:extLst>
            </p:cNvPr>
            <p:cNvGrpSpPr/>
            <p:nvPr/>
          </p:nvGrpSpPr>
          <p:grpSpPr>
            <a:xfrm>
              <a:off x="6410009" y="2758570"/>
              <a:ext cx="2427080" cy="2722924"/>
              <a:chOff x="6410009" y="2758570"/>
              <a:chExt cx="2427080" cy="272292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D2FEB7-BF0D-4274-B71F-F1F9853BE022}"/>
                  </a:ext>
                </a:extLst>
              </p:cNvPr>
              <p:cNvSpPr/>
              <p:nvPr/>
            </p:nvSpPr>
            <p:spPr>
              <a:xfrm>
                <a:off x="6422881" y="2758570"/>
                <a:ext cx="2281675" cy="2692981"/>
              </a:xfrm>
              <a:prstGeom prst="rect">
                <a:avLst/>
              </a:prstGeom>
              <a:solidFill>
                <a:srgbClr val="677787"/>
              </a:solidFill>
              <a:ln w="57150">
                <a:solidFill>
                  <a:srgbClr val="67778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368EB97-A3A7-4AAF-8041-CAC88D62613F}"/>
                  </a:ext>
                </a:extLst>
              </p:cNvPr>
              <p:cNvSpPr/>
              <p:nvPr/>
            </p:nvSpPr>
            <p:spPr>
              <a:xfrm>
                <a:off x="6410009" y="2828463"/>
                <a:ext cx="2427080" cy="26530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>
                <a:no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이미지</a:t>
                </a: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동영상 게시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API 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이용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DB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관리 </a:t>
                </a: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(CRUD)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 err="1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화면구현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BFA7D7-DD15-4C04-8382-4CC24A33841A}"/>
                </a:ext>
              </a:extLst>
            </p:cNvPr>
            <p:cNvSpPr/>
            <p:nvPr/>
          </p:nvSpPr>
          <p:spPr>
            <a:xfrm>
              <a:off x="6410007" y="2155061"/>
              <a:ext cx="2294549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프로그램 코딩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885313-8EED-4CC2-BCD8-159EAD080BC6}"/>
              </a:ext>
            </a:extLst>
          </p:cNvPr>
          <p:cNvGrpSpPr/>
          <p:nvPr/>
        </p:nvGrpSpPr>
        <p:grpSpPr>
          <a:xfrm>
            <a:off x="4750422" y="1165780"/>
            <a:ext cx="3910745" cy="1190625"/>
            <a:chOff x="4416521" y="2665380"/>
            <a:chExt cx="3917854" cy="133511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8F32549-C1F3-408A-B97F-90AAE1002297}"/>
                </a:ext>
              </a:extLst>
            </p:cNvPr>
            <p:cNvSpPr/>
            <p:nvPr/>
          </p:nvSpPr>
          <p:spPr>
            <a:xfrm>
              <a:off x="4416521" y="2665380"/>
              <a:ext cx="3917854" cy="1335119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A43C3B-1259-428E-A68D-A9487295E3AD}"/>
                </a:ext>
              </a:extLst>
            </p:cNvPr>
            <p:cNvSpPr txBox="1"/>
            <p:nvPr/>
          </p:nvSpPr>
          <p:spPr>
            <a:xfrm>
              <a:off x="4606204" y="2904671"/>
              <a:ext cx="2711109" cy="828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블로그 형식의 커뮤니티 게시판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동영상특화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게시판 제작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업로드기능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8DA8FE-4F2D-4F5B-96ED-54AA5D5BB3E9}"/>
              </a:ext>
            </a:extLst>
          </p:cNvPr>
          <p:cNvGrpSpPr/>
          <p:nvPr/>
        </p:nvGrpSpPr>
        <p:grpSpPr>
          <a:xfrm>
            <a:off x="7138985" y="2548455"/>
            <a:ext cx="2782009" cy="923330"/>
            <a:chOff x="6600824" y="1580716"/>
            <a:chExt cx="2782009" cy="92333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62D6F3A-166F-4FC0-B6AF-BA9E5955BAF3}"/>
                </a:ext>
              </a:extLst>
            </p:cNvPr>
            <p:cNvSpPr/>
            <p:nvPr/>
          </p:nvSpPr>
          <p:spPr>
            <a:xfrm>
              <a:off x="6600824" y="1580716"/>
              <a:ext cx="2782009" cy="923330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4C4C2F-DA0E-4770-A7DD-688225660D49}"/>
                </a:ext>
              </a:extLst>
            </p:cNvPr>
            <p:cNvSpPr txBox="1"/>
            <p:nvPr/>
          </p:nvSpPr>
          <p:spPr>
            <a:xfrm>
              <a:off x="6645946" y="1602060"/>
              <a:ext cx="21852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기능과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OpenAPI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검색기능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길찾기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로드뷰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거리계산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332FC-93CD-43CD-BA66-1EB642464354}"/>
              </a:ext>
            </a:extLst>
          </p:cNvPr>
          <p:cNvGrpSpPr/>
          <p:nvPr/>
        </p:nvGrpSpPr>
        <p:grpSpPr>
          <a:xfrm>
            <a:off x="7184107" y="3800527"/>
            <a:ext cx="3505213" cy="2122244"/>
            <a:chOff x="4090579" y="4192831"/>
            <a:chExt cx="3505213" cy="212224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C31D9BE-C6DE-4951-9427-F16661F08F65}"/>
                </a:ext>
              </a:extLst>
            </p:cNvPr>
            <p:cNvSpPr/>
            <p:nvPr/>
          </p:nvSpPr>
          <p:spPr>
            <a:xfrm>
              <a:off x="4090579" y="4192831"/>
              <a:ext cx="3505213" cy="2122244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1E5B73-9C84-4211-9D39-45234FB3507A}"/>
                </a:ext>
              </a:extLst>
            </p:cNvPr>
            <p:cNvSpPr txBox="1"/>
            <p:nvPr/>
          </p:nvSpPr>
          <p:spPr>
            <a:xfrm>
              <a:off x="4263754" y="4291631"/>
              <a:ext cx="262764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회원가입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소셜로그인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회원정보 변경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게시판 글 등록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댓글 및 리뷰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좋아요 기능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검색기능 또는 정렬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유효성검사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중복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비로그인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등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별점기능과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찜기능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EB3E50-6BD3-403D-8C00-C6C9C4BAB88A}"/>
              </a:ext>
            </a:extLst>
          </p:cNvPr>
          <p:cNvGrpSpPr/>
          <p:nvPr/>
        </p:nvGrpSpPr>
        <p:grpSpPr>
          <a:xfrm>
            <a:off x="4577085" y="5160762"/>
            <a:ext cx="2474489" cy="1190625"/>
            <a:chOff x="3897736" y="1248182"/>
            <a:chExt cx="2474489" cy="119062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F57B712-99D3-49A5-80B7-F0FC4617493D}"/>
                </a:ext>
              </a:extLst>
            </p:cNvPr>
            <p:cNvSpPr/>
            <p:nvPr/>
          </p:nvSpPr>
          <p:spPr>
            <a:xfrm>
              <a:off x="3897736" y="1248182"/>
              <a:ext cx="2474487" cy="1190625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CFB1A1-5398-40C8-BF1B-E6770ED4E706}"/>
                </a:ext>
              </a:extLst>
            </p:cNvPr>
            <p:cNvSpPr txBox="1"/>
            <p:nvPr/>
          </p:nvSpPr>
          <p:spPr>
            <a:xfrm>
              <a:off x="3942860" y="1367323"/>
              <a:ext cx="24293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CSS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이용한 디자인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부트스트랩 이용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각 기능 페이지 구현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F9DCB3B-F73E-4BD5-9BD2-F63267ADE4D4}"/>
              </a:ext>
            </a:extLst>
          </p:cNvPr>
          <p:cNvCxnSpPr>
            <a:cxnSpLocks/>
          </p:cNvCxnSpPr>
          <p:nvPr/>
        </p:nvCxnSpPr>
        <p:spPr>
          <a:xfrm flipV="1">
            <a:off x="3543300" y="1783846"/>
            <a:ext cx="1161998" cy="1078120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2140A28-1AD5-4B46-967C-DB928837B4CC}"/>
              </a:ext>
            </a:extLst>
          </p:cNvPr>
          <p:cNvCxnSpPr>
            <a:cxnSpLocks/>
          </p:cNvCxnSpPr>
          <p:nvPr/>
        </p:nvCxnSpPr>
        <p:spPr>
          <a:xfrm flipV="1">
            <a:off x="2790825" y="3010120"/>
            <a:ext cx="3743563" cy="251957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0A82C0-3416-4C93-AE3C-9D749CFCB572}"/>
              </a:ext>
            </a:extLst>
          </p:cNvPr>
          <p:cNvCxnSpPr>
            <a:cxnSpLocks/>
          </p:cNvCxnSpPr>
          <p:nvPr/>
        </p:nvCxnSpPr>
        <p:spPr>
          <a:xfrm>
            <a:off x="2971800" y="3649871"/>
            <a:ext cx="3886200" cy="1066832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778407-A0F3-4263-AFCC-681E91EBDA4E}"/>
              </a:ext>
            </a:extLst>
          </p:cNvPr>
          <p:cNvCxnSpPr>
            <a:cxnSpLocks/>
          </p:cNvCxnSpPr>
          <p:nvPr/>
        </p:nvCxnSpPr>
        <p:spPr>
          <a:xfrm>
            <a:off x="2495550" y="3953117"/>
            <a:ext cx="1914525" cy="1168994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0E04022-B374-4C6D-97AF-B0E347B0BAD4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개발단계별 세부내용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42929 -0.01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7340" y="1493776"/>
            <a:ext cx="8849461" cy="48755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8067C2-C70F-4A5B-AFC9-CBD11BF76E65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D86FA-1FEE-49E6-9F91-8BED784CABE7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505" y="1728787"/>
            <a:ext cx="10404990" cy="38814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5ECE5C-7ABC-4901-B987-436BF11CF7BA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88DFED-90FD-4B98-8BF4-B8985215D335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(Action_2)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1418308"/>
            <a:ext cx="5819774" cy="50482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37877" y="1010227"/>
            <a:ext cx="4643792" cy="4837545"/>
          </a:xfrm>
          <a:prstGeom prst="rect">
            <a:avLst/>
          </a:prstGeom>
        </p:spPr>
      </p:pic>
      <p:sp>
        <p:nvSpPr>
          <p:cNvPr id="55" name="화살표: 오른쪽 54"/>
          <p:cNvSpPr/>
          <p:nvPr/>
        </p:nvSpPr>
        <p:spPr>
          <a:xfrm>
            <a:off x="6001210" y="2619721"/>
            <a:ext cx="730395" cy="6734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47"/>
          <p:cNvSpPr/>
          <p:nvPr/>
        </p:nvSpPr>
        <p:spPr>
          <a:xfrm>
            <a:off x="7790156" y="6012330"/>
            <a:ext cx="28418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mybatis_picnic_mapper.xml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4DBC7C-C5A1-4314-9820-EF74EB2AB2D0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C456BC-3F9A-422E-BA37-94C5825ABE5F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(Action_2)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33450-55A8-4D6C-BC75-B775F9F7CFA0}"/>
              </a:ext>
            </a:extLst>
          </p:cNvPr>
          <p:cNvSpPr txBox="1"/>
          <p:nvPr/>
        </p:nvSpPr>
        <p:spPr>
          <a:xfrm>
            <a:off x="4841287" y="1632278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Class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15270-2111-4740-8FB3-9FAF5058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47" y="2190232"/>
            <a:ext cx="7199376" cy="3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92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DC052-4781-4C6B-A843-47BE570352C8}"/>
              </a:ext>
            </a:extLst>
          </p:cNvPr>
          <p:cNvSpPr txBox="1"/>
          <p:nvPr/>
        </p:nvSpPr>
        <p:spPr>
          <a:xfrm>
            <a:off x="8088832" y="3511741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 Class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A1CFA3-08D2-421B-8421-218E8889C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84" y="1528833"/>
            <a:ext cx="3375883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251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0726A-66F0-4740-A0F4-DED248CE9DC1}"/>
              </a:ext>
            </a:extLst>
          </p:cNvPr>
          <p:cNvSpPr txBox="1"/>
          <p:nvPr/>
        </p:nvSpPr>
        <p:spPr>
          <a:xfrm>
            <a:off x="4749837" y="1883406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&amp; Action Factory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06AD581-DC63-4534-AD98-4003D6AF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87" y="2602750"/>
            <a:ext cx="43243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187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977" y="75785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C0C24-060D-499A-AD98-DC8B521C0F56}"/>
              </a:ext>
            </a:extLst>
          </p:cNvPr>
          <p:cNvSpPr txBox="1"/>
          <p:nvPr/>
        </p:nvSpPr>
        <p:spPr>
          <a:xfrm>
            <a:off x="4711161" y="2014574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&amp; DAO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63EAB71-1525-4529-AB73-252F3871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55" y="2743445"/>
            <a:ext cx="7746419" cy="25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71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Community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CEB2C-0002-4505-BF66-A06405AE4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4" y="2191819"/>
            <a:ext cx="10911512" cy="30631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CB2717-4DC4-4804-8FE4-E3C0913DB7F0}"/>
              </a:ext>
            </a:extLst>
          </p:cNvPr>
          <p:cNvSpPr txBox="1"/>
          <p:nvPr/>
        </p:nvSpPr>
        <p:spPr>
          <a:xfrm>
            <a:off x="4493343" y="5773020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6746510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39EE67-8A1A-49C6-B2D8-4DF3DB082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64" y="1735695"/>
            <a:ext cx="6704108" cy="446508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8E65160-8948-478E-B232-0ACDE04C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36" y="3504797"/>
            <a:ext cx="2681552" cy="270727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B7F826-EAD8-4DDC-86E6-FEA01955D593}"/>
              </a:ext>
            </a:extLst>
          </p:cNvPr>
          <p:cNvCxnSpPr>
            <a:cxnSpLocks/>
          </p:cNvCxnSpPr>
          <p:nvPr/>
        </p:nvCxnSpPr>
        <p:spPr>
          <a:xfrm flipH="1">
            <a:off x="3373688" y="4761500"/>
            <a:ext cx="1570548" cy="615172"/>
          </a:xfrm>
          <a:prstGeom prst="straightConnector1">
            <a:avLst/>
          </a:prstGeom>
          <a:ln w="38100">
            <a:solidFill>
              <a:srgbClr val="F8680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115739-93DF-4FDC-97D0-CB85A41166DB}"/>
              </a:ext>
            </a:extLst>
          </p:cNvPr>
          <p:cNvSpPr txBox="1"/>
          <p:nvPr/>
        </p:nvSpPr>
        <p:spPr>
          <a:xfrm>
            <a:off x="4972342" y="4593620"/>
            <a:ext cx="1401026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B007E-A722-4130-8344-C1B3A19C1788}"/>
              </a:ext>
            </a:extLst>
          </p:cNvPr>
          <p:cNvSpPr txBox="1"/>
          <p:nvPr/>
        </p:nvSpPr>
        <p:spPr>
          <a:xfrm>
            <a:off x="2918459" y="5207140"/>
            <a:ext cx="427123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F6751-ADCF-4630-BF8A-2676C499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6" y="1601085"/>
            <a:ext cx="2775809" cy="21731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81006C-B743-4D00-ACE2-593005F14EF7}"/>
              </a:ext>
            </a:extLst>
          </p:cNvPr>
          <p:cNvSpPr txBox="1"/>
          <p:nvPr/>
        </p:nvSpPr>
        <p:spPr>
          <a:xfrm>
            <a:off x="6222022" y="2876441"/>
            <a:ext cx="1129754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0F5426-085F-4700-9B46-CDB4D3BB2C6D}"/>
              </a:ext>
            </a:extLst>
          </p:cNvPr>
          <p:cNvCxnSpPr>
            <a:cxnSpLocks/>
          </p:cNvCxnSpPr>
          <p:nvPr/>
        </p:nvCxnSpPr>
        <p:spPr>
          <a:xfrm flipH="1">
            <a:off x="2857831" y="3071655"/>
            <a:ext cx="3364191" cy="473983"/>
          </a:xfrm>
          <a:prstGeom prst="straightConnector1">
            <a:avLst/>
          </a:prstGeom>
          <a:ln w="38100">
            <a:solidFill>
              <a:srgbClr val="F8680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28F6C2-90D2-4B0E-B192-5940DDFBE630}"/>
              </a:ext>
            </a:extLst>
          </p:cNvPr>
          <p:cNvSpPr txBox="1"/>
          <p:nvPr/>
        </p:nvSpPr>
        <p:spPr>
          <a:xfrm>
            <a:off x="2324936" y="3429000"/>
            <a:ext cx="438638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289FCC-D095-48AE-8E17-AC57CD1B4F9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870378-6F06-457E-9242-C9325EB3DC1F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928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BD2905-FCB3-4A91-B516-0C4F42E7D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107" y="1466080"/>
            <a:ext cx="4925786" cy="50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89178" y="5193479"/>
            <a:ext cx="239189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정의서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400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682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Community /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920766-41EB-40A0-85DD-1182283D8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75" y="1644108"/>
            <a:ext cx="4706671" cy="47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749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65" y="3920196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8805326" y="5480823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9381326" y="5543168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시연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690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4963770" y="1089710"/>
            <a:ext cx="3019004" cy="10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 &amp; A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7E659E-BBB8-45D7-B63A-D8F01F0D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49" y="2036152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49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4F0F57-C7C2-4A6D-B864-1C3D81A5C41D}"/>
              </a:ext>
            </a:extLst>
          </p:cNvPr>
          <p:cNvGrpSpPr/>
          <p:nvPr/>
        </p:nvGrpSpPr>
        <p:grpSpPr>
          <a:xfrm>
            <a:off x="4437131" y="1905857"/>
            <a:ext cx="1529730" cy="1529730"/>
            <a:chOff x="10667724" y="2019434"/>
            <a:chExt cx="1296000" cy="129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47156-C63C-4081-BD56-B49B81548C74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2AFDA-E0A0-4939-9D67-59DF4344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446DD9-D4EC-4F73-8C63-024A2B993882}"/>
              </a:ext>
            </a:extLst>
          </p:cNvPr>
          <p:cNvGrpSpPr/>
          <p:nvPr/>
        </p:nvGrpSpPr>
        <p:grpSpPr>
          <a:xfrm>
            <a:off x="6231647" y="1909201"/>
            <a:ext cx="1529730" cy="1529730"/>
            <a:chOff x="6231647" y="1909201"/>
            <a:chExt cx="1529730" cy="152973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4ADFDD-9EB9-4334-BF38-89F264948C46}"/>
                </a:ext>
              </a:extLst>
            </p:cNvPr>
            <p:cNvSpPr/>
            <p:nvPr/>
          </p:nvSpPr>
          <p:spPr>
            <a:xfrm>
              <a:off x="6231647" y="1909201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Group 58">
              <a:extLst>
                <a:ext uri="{FF2B5EF4-FFF2-40B4-BE49-F238E27FC236}">
                  <a16:creationId xmlns:a16="http://schemas.microsoft.com/office/drawing/2014/main" id="{1FCA62A7-7C41-412D-904D-EFDCBC2C2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3947" y="2269682"/>
              <a:ext cx="899948" cy="1155409"/>
              <a:chOff x="648" y="958"/>
              <a:chExt cx="1078" cy="1384"/>
            </a:xfrm>
          </p:grpSpPr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38E5F207-B86F-46A6-B106-2505E7EF6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568C06E4-5B84-4B08-9C9D-D443458C5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62">
                <a:extLst>
                  <a:ext uri="{FF2B5EF4-FFF2-40B4-BE49-F238E27FC236}">
                    <a16:creationId xmlns:a16="http://schemas.microsoft.com/office/drawing/2014/main" id="{87F39B9B-A03D-4484-8034-2F17256E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3ECAD982-BB76-4BC6-9285-EA861096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BDDEB8D6-8A9C-49C0-B38C-8CD5E70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65">
                <a:extLst>
                  <a:ext uri="{FF2B5EF4-FFF2-40B4-BE49-F238E27FC236}">
                    <a16:creationId xmlns:a16="http://schemas.microsoft.com/office/drawing/2014/main" id="{9ECF03A8-0BB9-4344-AE3C-B52182F8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FC415C94-96DD-4483-8340-8B157A88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D1EDCC2E-4A17-4D45-BDD8-24D6DE1FD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7D10EA40-D487-418C-90DC-503E40077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C79DA8AB-E954-48B4-81E7-7A2BB554F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5BADF542-6256-4703-982D-B6564D1E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BED0C922-02D5-4C18-9A7E-1400AEEF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CE6DE0A9-7AD5-4B5F-AAB7-0A353611A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AA52DDB6-C8DB-465D-B910-46F21B0A4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4FCE412B-1A85-4750-8FE8-92833CBD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B19CD53A-9F46-4D5D-91C5-47D509C7B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Freeform 76">
                <a:extLst>
                  <a:ext uri="{FF2B5EF4-FFF2-40B4-BE49-F238E27FC236}">
                    <a16:creationId xmlns:a16="http://schemas.microsoft.com/office/drawing/2014/main" id="{D11480B5-8F7C-48B3-996F-A619C45FB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B94277DC-0E13-4745-8289-669956633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78">
                <a:extLst>
                  <a:ext uri="{FF2B5EF4-FFF2-40B4-BE49-F238E27FC236}">
                    <a16:creationId xmlns:a16="http://schemas.microsoft.com/office/drawing/2014/main" id="{82D809DD-DE1B-43E8-B88F-BD9E76069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Freeform 79">
                <a:extLst>
                  <a:ext uri="{FF2B5EF4-FFF2-40B4-BE49-F238E27FC236}">
                    <a16:creationId xmlns:a16="http://schemas.microsoft.com/office/drawing/2014/main" id="{F7FA012D-B990-49BC-98FF-74E6DBC1C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Freeform 80">
                <a:extLst>
                  <a:ext uri="{FF2B5EF4-FFF2-40B4-BE49-F238E27FC236}">
                    <a16:creationId xmlns:a16="http://schemas.microsoft.com/office/drawing/2014/main" id="{DFC6597E-D436-403D-8491-A665CD8EB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Freeform 81">
                <a:extLst>
                  <a:ext uri="{FF2B5EF4-FFF2-40B4-BE49-F238E27FC236}">
                    <a16:creationId xmlns:a16="http://schemas.microsoft.com/office/drawing/2014/main" id="{D40504AE-F3B8-4852-A795-115D3CD1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9CAC5-D59F-4A36-9D98-EFB19235C708}"/>
              </a:ext>
            </a:extLst>
          </p:cNvPr>
          <p:cNvGrpSpPr/>
          <p:nvPr/>
        </p:nvGrpSpPr>
        <p:grpSpPr>
          <a:xfrm>
            <a:off x="6217675" y="3933499"/>
            <a:ext cx="1529730" cy="1535365"/>
            <a:chOff x="6235630" y="3936843"/>
            <a:chExt cx="1529730" cy="15353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158C57-4031-4FC2-B898-C0EB48194197}"/>
                </a:ext>
              </a:extLst>
            </p:cNvPr>
            <p:cNvSpPr/>
            <p:nvPr/>
          </p:nvSpPr>
          <p:spPr>
            <a:xfrm>
              <a:off x="6235630" y="3936843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665B490-BEA3-462C-8E5D-AF76925E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57" y="4332431"/>
              <a:ext cx="1139777" cy="1139777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0956BB5-4839-4C18-9C2C-C9B7773E8798}"/>
              </a:ext>
            </a:extLst>
          </p:cNvPr>
          <p:cNvGrpSpPr/>
          <p:nvPr/>
        </p:nvGrpSpPr>
        <p:grpSpPr>
          <a:xfrm>
            <a:off x="4441115" y="3933499"/>
            <a:ext cx="1529730" cy="1529730"/>
            <a:chOff x="4441115" y="3933499"/>
            <a:chExt cx="1529730" cy="152973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953809-E01A-4D98-ABB1-C6D4C77D6AEE}"/>
                </a:ext>
              </a:extLst>
            </p:cNvPr>
            <p:cNvSpPr/>
            <p:nvPr/>
          </p:nvSpPr>
          <p:spPr>
            <a:xfrm>
              <a:off x="4441115" y="3933499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0DC0D2A-2FE6-40B6-A75E-458AC3E3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908" y="4229532"/>
              <a:ext cx="886633" cy="1233697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572AEE-1A23-47BD-A885-EEA7222370BF}"/>
              </a:ext>
            </a:extLst>
          </p:cNvPr>
          <p:cNvSpPr/>
          <p:nvPr/>
        </p:nvSpPr>
        <p:spPr>
          <a:xfrm>
            <a:off x="7979676" y="2562143"/>
            <a:ext cx="2931835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 &amp; EDU 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E2FB66-6A77-40AA-B613-8EDD4FF18490}"/>
              </a:ext>
            </a:extLst>
          </p:cNvPr>
          <p:cNvSpPr/>
          <p:nvPr/>
        </p:nvSpPr>
        <p:spPr>
          <a:xfrm>
            <a:off x="7979677" y="4606347"/>
            <a:ext cx="2575990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메인화면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EF594A-9FF1-4EB6-AE7A-0BD7D2983664}"/>
              </a:ext>
            </a:extLst>
          </p:cNvPr>
          <p:cNvSpPr/>
          <p:nvPr/>
        </p:nvSpPr>
        <p:spPr>
          <a:xfrm>
            <a:off x="1621825" y="2550640"/>
            <a:ext cx="2575990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김은호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회원가입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유저관리기능 구현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B7B980-2DAD-4FB7-A218-C8D64068A39D}"/>
              </a:ext>
            </a:extLst>
          </p:cNvPr>
          <p:cNvSpPr/>
          <p:nvPr/>
        </p:nvSpPr>
        <p:spPr>
          <a:xfrm>
            <a:off x="1393371" y="4606347"/>
            <a:ext cx="2800914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757FD-801D-4E28-8857-0026E42E3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928" y="2079486"/>
            <a:ext cx="434721" cy="405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1B06F05-BC30-4847-BF10-182D0F87A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944" y="2087677"/>
            <a:ext cx="434721" cy="405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42BD2A6-4738-4B95-BCB5-CD00A7EBC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945" y="4176731"/>
            <a:ext cx="434721" cy="405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440438A-2825-4FBF-9744-40DD9F655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619" y="4191088"/>
            <a:ext cx="434721" cy="4057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5567F5F-50F1-49F0-B5B1-EF276B400D95}"/>
              </a:ext>
            </a:extLst>
          </p:cNvPr>
          <p:cNvSpPr txBox="1"/>
          <p:nvPr/>
        </p:nvSpPr>
        <p:spPr>
          <a:xfrm>
            <a:off x="2197281" y="2148601"/>
            <a:ext cx="14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@uno-km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E2215-0999-4D6C-A532-7A907BE30A6A}"/>
              </a:ext>
            </a:extLst>
          </p:cNvPr>
          <p:cNvSpPr txBox="1"/>
          <p:nvPr/>
        </p:nvSpPr>
        <p:spPr>
          <a:xfrm>
            <a:off x="5327910" y="1088352"/>
            <a:ext cx="241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@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뭉냥뭉냥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 프로젝트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2FE1180-8E5C-4C29-ADE5-5C2B9CE16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62" y="1099239"/>
            <a:ext cx="384048" cy="35844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8743BD-6B1B-4273-BF04-6F40155BCE5A}"/>
              </a:ext>
            </a:extLst>
          </p:cNvPr>
          <p:cNvSpPr/>
          <p:nvPr/>
        </p:nvSpPr>
        <p:spPr>
          <a:xfrm>
            <a:off x="5448063" y="92943"/>
            <a:ext cx="658093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32390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669176" y="1500779"/>
            <a:ext cx="4853648" cy="829925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E6D6287-C76C-45BB-BF33-F97BD522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47705" r="63714" b="3674"/>
          <a:stretch/>
        </p:blipFill>
        <p:spPr>
          <a:xfrm rot="20025892">
            <a:off x="2894582" y="2549094"/>
            <a:ext cx="1594751" cy="23546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C669F7-643C-440D-ADA9-3ED7A0FE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18" b="51379"/>
          <a:stretch/>
        </p:blipFill>
        <p:spPr>
          <a:xfrm rot="18593774">
            <a:off x="7349270" y="2049377"/>
            <a:ext cx="1879002" cy="29583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AB631D-AC18-42B8-BEE2-43D9CC8F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0" t="6309" r="2549" b="53980"/>
          <a:stretch/>
        </p:blipFill>
        <p:spPr>
          <a:xfrm rot="2412714">
            <a:off x="6459145" y="2178559"/>
            <a:ext cx="1357416" cy="17454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F5443F-9B41-4DA8-9D52-2936EBF7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1" t="5682" r="36960" b="53328"/>
          <a:stretch/>
        </p:blipFill>
        <p:spPr>
          <a:xfrm>
            <a:off x="4277091" y="3295964"/>
            <a:ext cx="707506" cy="11652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DEF9A-BD86-4981-BE08-E5F11F31C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0" t="49091"/>
          <a:stretch/>
        </p:blipFill>
        <p:spPr>
          <a:xfrm rot="20753430">
            <a:off x="5228427" y="2537311"/>
            <a:ext cx="1735146" cy="26825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4717125" y="4802692"/>
            <a:ext cx="2599244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6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00000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Home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1B261F-0D7B-49C5-98E9-B37F6B47C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2" t="32539" r="27683" b="4243"/>
          <a:stretch/>
        </p:blipFill>
        <p:spPr>
          <a:xfrm>
            <a:off x="2469491" y="1666557"/>
            <a:ext cx="6023426" cy="42427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8F46B3-E945-44D7-AFEB-DCFF81CAF424}"/>
              </a:ext>
            </a:extLst>
          </p:cNvPr>
          <p:cNvSpPr txBox="1"/>
          <p:nvPr/>
        </p:nvSpPr>
        <p:spPr>
          <a:xfrm>
            <a:off x="3122753" y="2929768"/>
            <a:ext cx="3858960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0ADB48-C7AD-4CAD-A961-9092F8B3A224}"/>
              </a:ext>
            </a:extLst>
          </p:cNvPr>
          <p:cNvCxnSpPr>
            <a:stCxn id="15" idx="3"/>
          </p:cNvCxnSpPr>
          <p:nvPr/>
        </p:nvCxnSpPr>
        <p:spPr>
          <a:xfrm>
            <a:off x="6981713" y="3108471"/>
            <a:ext cx="1785769" cy="489"/>
          </a:xfrm>
          <a:prstGeom prst="straightConnector1">
            <a:avLst/>
          </a:prstGeom>
          <a:ln w="28575">
            <a:solidFill>
              <a:srgbClr val="FCB4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E6B33D-441C-4AE4-BDDE-CDD279381E40}"/>
              </a:ext>
            </a:extLst>
          </p:cNvPr>
          <p:cNvSpPr txBox="1"/>
          <p:nvPr/>
        </p:nvSpPr>
        <p:spPr>
          <a:xfrm>
            <a:off x="8785369" y="2977572"/>
            <a:ext cx="2606979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버튼을 통해 각 카테고리로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C1853-83EF-4B86-885D-E1386E9D7553}"/>
              </a:ext>
            </a:extLst>
          </p:cNvPr>
          <p:cNvSpPr txBox="1"/>
          <p:nvPr/>
        </p:nvSpPr>
        <p:spPr>
          <a:xfrm>
            <a:off x="6439634" y="2000300"/>
            <a:ext cx="1962088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99C48C-7022-4943-8B03-E4E35C02A72E}"/>
              </a:ext>
            </a:extLst>
          </p:cNvPr>
          <p:cNvCxnSpPr>
            <a:cxnSpLocks/>
          </p:cNvCxnSpPr>
          <p:nvPr/>
        </p:nvCxnSpPr>
        <p:spPr>
          <a:xfrm>
            <a:off x="8401722" y="2174859"/>
            <a:ext cx="365760" cy="0"/>
          </a:xfrm>
          <a:prstGeom prst="straightConnector1">
            <a:avLst/>
          </a:prstGeom>
          <a:ln w="28575">
            <a:solidFill>
              <a:srgbClr val="FCB4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9F685F-632D-4B5B-99F8-6425E5AF6542}"/>
              </a:ext>
            </a:extLst>
          </p:cNvPr>
          <p:cNvSpPr txBox="1"/>
          <p:nvPr/>
        </p:nvSpPr>
        <p:spPr>
          <a:xfrm>
            <a:off x="8785369" y="2000300"/>
            <a:ext cx="2929709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내글알림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고객센터 등 이동</a:t>
            </a:r>
          </a:p>
        </p:txBody>
      </p:sp>
    </p:spTree>
    <p:extLst>
      <p:ext uri="{BB962C8B-B14F-4D97-AF65-F5344CB8AC3E}">
        <p14:creationId xmlns:p14="http://schemas.microsoft.com/office/powerpoint/2010/main" val="429374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88C835-0F04-4917-84F1-6D8480DC03B5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D8F666-AE05-4511-A237-B81A6EDE40DE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46F7A79-916B-4556-AD6D-866EF2193C15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BA8DAA-B0A4-4715-A2A4-3FC85293CB95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1AC1582-6130-4114-A706-28AC11E6FAF2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D12749-8E73-4428-8BEE-18B5F02F7D65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7A9A94-15DC-4C79-9CF3-9FEDA9FC5218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669B189-B87F-4934-8001-805B4994794E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DC67C2-A747-4948-B76A-CD072E3D1075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C459D52-50AC-47BA-8F96-A29CAD787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736FD7-88CB-4FF1-8B77-D32EF215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06" y="2430276"/>
            <a:ext cx="3582810" cy="2778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E5248A-BECE-4799-986B-AB45DC282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32" y="2403102"/>
            <a:ext cx="3846107" cy="2805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4CBBCB-2C19-4671-B01F-1148506E9FFF}"/>
              </a:ext>
            </a:extLst>
          </p:cNvPr>
          <p:cNvSpPr txBox="1"/>
          <p:nvPr/>
        </p:nvSpPr>
        <p:spPr>
          <a:xfrm>
            <a:off x="7959244" y="1904850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오늘의 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ACA98-578F-45EA-8957-D4BAAE270FA7}"/>
              </a:ext>
            </a:extLst>
          </p:cNvPr>
          <p:cNvSpPr txBox="1"/>
          <p:nvPr/>
        </p:nvSpPr>
        <p:spPr>
          <a:xfrm>
            <a:off x="2710969" y="1898494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3545B7-7B56-4590-9F6D-4F942835C3C8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55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A2AD3D-BF32-4D95-B2F0-2D6D754CD9E1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5EAB8A-E0F2-4DE0-B602-06C5BC7AF8DF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7E3FE0-8A6B-4C83-9E97-8E3433407AB1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A596068-6EB7-473D-AA0B-EF5C5E5A887D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5705B00-49B5-4AD4-8E33-5511D1D49AEF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07226E-7993-48CC-B8B8-EDF026CFC76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FB70BD5-9625-42B0-879B-FBEC2C934F52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439575-0FBE-4141-90E8-1F1267EB20B4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ABA3FFA-89BF-4491-BCF3-52AB154DBA65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E8824D-47DD-47B2-8E5E-4121C6FE3E2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23D51B9-A96A-49B3-9EB1-CE0B66AE2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63737-F4D0-408B-9398-C2B3568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30" y="1722614"/>
            <a:ext cx="3256278" cy="4600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2BF10C-31B4-468D-A97F-03CBE9CEC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935" y="3060546"/>
            <a:ext cx="2110269" cy="15082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8A6C3B-9CAA-4BD9-888E-F0D582753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31" y="1873549"/>
            <a:ext cx="5054869" cy="42988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41E4C8-29B7-441F-BDBA-1F4A6C6F0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103" y="2783465"/>
            <a:ext cx="1573767" cy="2330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37A78B-A9BF-41EC-A96E-A3721CD13D15}"/>
              </a:ext>
            </a:extLst>
          </p:cNvPr>
          <p:cNvSpPr txBox="1"/>
          <p:nvPr/>
        </p:nvSpPr>
        <p:spPr>
          <a:xfrm>
            <a:off x="7680266" y="1188109"/>
            <a:ext cx="259160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인스타그램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- SNS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B7FD0-3544-4654-BEE0-3F286A6CBFB1}"/>
              </a:ext>
            </a:extLst>
          </p:cNvPr>
          <p:cNvSpPr txBox="1"/>
          <p:nvPr/>
        </p:nvSpPr>
        <p:spPr>
          <a:xfrm>
            <a:off x="2518939" y="1480497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D49376-34C3-449F-A43F-B15B0B05F107}"/>
              </a:ext>
            </a:extLst>
          </p:cNvPr>
          <p:cNvSpPr/>
          <p:nvPr/>
        </p:nvSpPr>
        <p:spPr>
          <a:xfrm>
            <a:off x="1744309" y="105666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동영상특화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게시판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1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5A4944-7F8C-4536-9898-71DD6C90559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96236B-866D-47BF-ACAD-A429E91CD3B7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4B38C3-1292-4240-A99F-551F92B6CE40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897478E-C64E-4762-8400-704A51311662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557823D-BD5B-4F9C-97A4-BFC62C64505E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939D43-DF5B-4FBD-A09A-23F34B7D5049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2DF53E-E65D-422D-92DE-45BC66A183A9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27E07C4-F228-4BF1-A3EF-97E570E8CB26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36841F3-F77A-4D8A-BC1A-557E7BF5C9EA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B855217-5950-4FF0-869A-B1C58E932B57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64358F2-DA54-47EB-A3DF-671E0D1FC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16F8DC-8719-4973-A379-54BC983EBF74}"/>
              </a:ext>
            </a:extLst>
          </p:cNvPr>
          <p:cNvSpPr/>
          <p:nvPr/>
        </p:nvSpPr>
        <p:spPr>
          <a:xfrm>
            <a:off x="1744309" y="105666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직원관리 서비스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F26EED-C705-4E1C-B12F-DE57C29E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4059"/>
            <a:ext cx="5342124" cy="3913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B46B7E-40EF-41A2-BE87-62B8838AD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8" y="2366307"/>
            <a:ext cx="4914425" cy="2889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FD8EE5-5FA4-4421-BC4F-BA2E107D9C23}"/>
              </a:ext>
            </a:extLst>
          </p:cNvPr>
          <p:cNvSpPr txBox="1"/>
          <p:nvPr/>
        </p:nvSpPr>
        <p:spPr>
          <a:xfrm>
            <a:off x="7481503" y="1413084"/>
            <a:ext cx="280115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시프티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근태관리 솔루션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81E82-29E1-4BFD-B09C-2B12B4A874D5}"/>
              </a:ext>
            </a:extLst>
          </p:cNvPr>
          <p:cNvSpPr txBox="1"/>
          <p:nvPr/>
        </p:nvSpPr>
        <p:spPr>
          <a:xfrm>
            <a:off x="2080789" y="1924705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</p:spTree>
    <p:extLst>
      <p:ext uri="{BB962C8B-B14F-4D97-AF65-F5344CB8AC3E}">
        <p14:creationId xmlns:p14="http://schemas.microsoft.com/office/powerpoint/2010/main" val="34883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1853" y="2214267"/>
            <a:ext cx="4395258" cy="407629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11405" y="2214267"/>
            <a:ext cx="5186207" cy="4094770"/>
          </a:xfrm>
          <a:prstGeom prst="rect">
            <a:avLst/>
          </a:prstGeom>
        </p:spPr>
      </p:pic>
      <p:sp>
        <p:nvSpPr>
          <p:cNvPr id="61" name="TextBox 15"/>
          <p:cNvSpPr txBox="1"/>
          <p:nvPr/>
        </p:nvSpPr>
        <p:spPr>
          <a:xfrm>
            <a:off x="2419714" y="1769803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62" name="TextBox 14"/>
          <p:cNvSpPr txBox="1"/>
          <p:nvPr/>
        </p:nvSpPr>
        <p:spPr>
          <a:xfrm>
            <a:off x="7984180" y="1758946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네이버 지도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76733-0FC9-4F42-BF25-DB953C52CB9D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7F2E9C-C56F-4C39-98EC-5F1C54AD186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찾기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목차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6E8D7C-712D-41CB-92DF-251D3668A97D}"/>
              </a:ext>
            </a:extLst>
          </p:cNvPr>
          <p:cNvGrpSpPr/>
          <p:nvPr/>
        </p:nvGrpSpPr>
        <p:grpSpPr>
          <a:xfrm>
            <a:off x="2635178" y="759424"/>
            <a:ext cx="6632647" cy="5878442"/>
            <a:chOff x="4619001" y="0"/>
            <a:chExt cx="7737882" cy="6858000"/>
          </a:xfrm>
        </p:grpSpPr>
        <p:sp>
          <p:nvSpPr>
            <p:cNvPr id="15" name="자유형 45">
              <a:extLst>
                <a:ext uri="{FF2B5EF4-FFF2-40B4-BE49-F238E27FC236}">
                  <a16:creationId xmlns:a16="http://schemas.microsoft.com/office/drawing/2014/main" id="{9ECF7FAE-6498-46C7-98B1-CE06D4FCE81D}"/>
                </a:ext>
              </a:extLst>
            </p:cNvPr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BEF814B0-5870-4E8B-8E42-442934EBBEF9}"/>
                </a:ext>
              </a:extLst>
            </p:cNvPr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CB95478D-6FEE-4852-9B83-640A09719D18}"/>
                </a:ext>
              </a:extLst>
            </p:cNvPr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62718B86-5DE7-469F-B26E-BFA2DF46F946}"/>
                </a:ext>
              </a:extLst>
            </p:cNvPr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A92998FE-E497-4CF6-9505-E3AAE24C3D0B}"/>
                </a:ext>
              </a:extLst>
            </p:cNvPr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9E92113-A519-4CCB-88A5-036A34510577}"/>
                </a:ext>
              </a:extLst>
            </p:cNvPr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85E748A-779E-4295-9346-D84BE4EFCF4B}"/>
                </a:ext>
              </a:extLst>
            </p:cNvPr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8F1C015-0132-4828-87D0-07998E003938}"/>
              </a:ext>
            </a:extLst>
          </p:cNvPr>
          <p:cNvSpPr/>
          <p:nvPr/>
        </p:nvSpPr>
        <p:spPr>
          <a:xfrm>
            <a:off x="5724934" y="2182346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DB8A8F-7FC5-4CD0-9840-28FBC1C4C415}"/>
              </a:ext>
            </a:extLst>
          </p:cNvPr>
          <p:cNvSpPr/>
          <p:nvPr/>
        </p:nvSpPr>
        <p:spPr>
          <a:xfrm>
            <a:off x="2717135" y="2227913"/>
            <a:ext cx="278378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849BF0-86C9-4955-8279-C0D733974A9F}"/>
              </a:ext>
            </a:extLst>
          </p:cNvPr>
          <p:cNvSpPr/>
          <p:nvPr/>
        </p:nvSpPr>
        <p:spPr>
          <a:xfrm>
            <a:off x="8412634" y="1289152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4B2FF92-26B4-48E8-ADAE-4BFBB3472E95}"/>
              </a:ext>
            </a:extLst>
          </p:cNvPr>
          <p:cNvSpPr/>
          <p:nvPr/>
        </p:nvSpPr>
        <p:spPr>
          <a:xfrm>
            <a:off x="6210379" y="4237815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DD965BD-158A-43E1-9608-8F233D96DD18}"/>
              </a:ext>
            </a:extLst>
          </p:cNvPr>
          <p:cNvSpPr/>
          <p:nvPr/>
        </p:nvSpPr>
        <p:spPr>
          <a:xfrm>
            <a:off x="3145427" y="5302863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495404-AC7B-431C-8F09-9754537D634B}"/>
              </a:ext>
            </a:extLst>
          </p:cNvPr>
          <p:cNvSpPr/>
          <p:nvPr/>
        </p:nvSpPr>
        <p:spPr>
          <a:xfrm>
            <a:off x="307028" y="5028658"/>
            <a:ext cx="278378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UML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Use-case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Sequence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Component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FF5781-C597-4E1B-9696-B6BA88373B11}"/>
              </a:ext>
            </a:extLst>
          </p:cNvPr>
          <p:cNvSpPr/>
          <p:nvPr/>
        </p:nvSpPr>
        <p:spPr>
          <a:xfrm>
            <a:off x="6885446" y="4421170"/>
            <a:ext cx="2783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AC5867-1213-4D43-B582-C3B22AFC4728}"/>
              </a:ext>
            </a:extLst>
          </p:cNvPr>
          <p:cNvSpPr/>
          <p:nvPr/>
        </p:nvSpPr>
        <p:spPr>
          <a:xfrm>
            <a:off x="8988634" y="1491877"/>
            <a:ext cx="278378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조원소개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개발일정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개발내용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3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1"/>
            <a:ext cx="5400675" cy="48703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99A06-E2A8-4DE1-9A5A-A6D97C9564D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67449E-78BC-46B8-927C-D5B2CB41A993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게시판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2"/>
            <a:ext cx="5400675" cy="47525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00C93F-0491-4FDA-A542-64BE21F9519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BC17B0-2236-4D03-9363-C65487D26F71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게시판 수정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1"/>
            <a:ext cx="5400675" cy="47779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EDDA5F-4F24-4685-AF4C-FF2EFD8F3C0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64E4AF-CBE4-4859-BE83-6000EB87B5F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 찾기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30675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B62219-49EE-4FB3-9B49-F7EDCA861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91" y="2140091"/>
            <a:ext cx="4811653" cy="39872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B6AF20-05E5-4DF1-975D-C90884ABC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11" y="2140091"/>
            <a:ext cx="4657644" cy="398723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49CEDD3-2E79-4F34-972E-A0C1AD354C1F}"/>
              </a:ext>
            </a:extLst>
          </p:cNvPr>
          <p:cNvSpPr/>
          <p:nvPr/>
        </p:nvSpPr>
        <p:spPr>
          <a:xfrm>
            <a:off x="6096000" y="3849624"/>
            <a:ext cx="19685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FEC34-6717-44CB-B5CF-82A13257CC9B}"/>
              </a:ext>
            </a:extLst>
          </p:cNvPr>
          <p:cNvSpPr/>
          <p:nvPr/>
        </p:nvSpPr>
        <p:spPr>
          <a:xfrm>
            <a:off x="2339103" y="1079722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대표화면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9F897-6A86-4BB7-B493-0BCF88B6F618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0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295" y="70041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22A93D-ABA7-47D3-BF34-8BAE34A3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06" y="2208650"/>
            <a:ext cx="4365740" cy="3799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E815A-6D40-4C66-A3BF-84053B4B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037" y="2161780"/>
            <a:ext cx="4463341" cy="389274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A21D30-7A15-4C14-A9D4-79151D169DC7}"/>
              </a:ext>
            </a:extLst>
          </p:cNvPr>
          <p:cNvSpPr/>
          <p:nvPr/>
        </p:nvSpPr>
        <p:spPr>
          <a:xfrm>
            <a:off x="3120972" y="5047488"/>
            <a:ext cx="715468" cy="21031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E91BDAF-A3BE-4CAE-97B5-83B4616FA8B7}"/>
              </a:ext>
            </a:extLst>
          </p:cNvPr>
          <p:cNvCxnSpPr>
            <a:cxnSpLocks/>
          </p:cNvCxnSpPr>
          <p:nvPr/>
        </p:nvCxnSpPr>
        <p:spPr>
          <a:xfrm flipV="1">
            <a:off x="3818152" y="4595974"/>
            <a:ext cx="2573504" cy="53838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8B315-88EE-444B-B03C-713170BD8A70}"/>
              </a:ext>
            </a:extLst>
          </p:cNvPr>
          <p:cNvSpPr/>
          <p:nvPr/>
        </p:nvSpPr>
        <p:spPr>
          <a:xfrm>
            <a:off x="2339103" y="1069108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매장 살펴보기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8B4E1-134D-485C-BEB1-DA083AAED9CC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4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295" y="72581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A9549-5B7C-477F-9FBC-CBD5CF67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651" y="2016748"/>
            <a:ext cx="4704698" cy="405355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1F1977-1186-44E2-A536-DE5A4AF69AE7}"/>
              </a:ext>
            </a:extLst>
          </p:cNvPr>
          <p:cNvSpPr/>
          <p:nvPr/>
        </p:nvSpPr>
        <p:spPr>
          <a:xfrm>
            <a:off x="4826860" y="4645152"/>
            <a:ext cx="522380" cy="21031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22F026-37F5-4A02-A80E-759EA7F6CE08}"/>
              </a:ext>
            </a:extLst>
          </p:cNvPr>
          <p:cNvCxnSpPr>
            <a:cxnSpLocks/>
          </p:cNvCxnSpPr>
          <p:nvPr/>
        </p:nvCxnSpPr>
        <p:spPr>
          <a:xfrm flipV="1">
            <a:off x="5349240" y="4211926"/>
            <a:ext cx="493776" cy="5089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1D8FAA-77FA-4B26-84A8-A4A33EB0B44F}"/>
              </a:ext>
            </a:extLst>
          </p:cNvPr>
          <p:cNvSpPr/>
          <p:nvPr/>
        </p:nvSpPr>
        <p:spPr>
          <a:xfrm>
            <a:off x="5843016" y="3323844"/>
            <a:ext cx="2139696" cy="88808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3C2F6-597D-485A-8B57-60D3A54168AB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매장 공유하기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CAB7FE-64F5-4428-AC68-82A0D7EA2533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939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6622303-6723-4D09-A275-34C391F0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5" y="1769803"/>
            <a:ext cx="5115560" cy="41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9FBFA9D-DEDA-4D3D-8C79-DE277439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23" y="1769803"/>
            <a:ext cx="5147142" cy="41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14F929-AD73-441D-9A80-2E405880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579" y="2474711"/>
            <a:ext cx="4659429" cy="31050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213869-8CBC-4D4B-B17D-4B3D8166A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76" t="6682" r="12576" b="88741"/>
          <a:stretch/>
        </p:blipFill>
        <p:spPr>
          <a:xfrm>
            <a:off x="7511069" y="1984214"/>
            <a:ext cx="591531" cy="3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9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89178" y="5193479"/>
            <a:ext cx="239189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정의서</a:t>
            </a: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47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50263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Homepage/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017D3-082A-454C-AE67-85AF6514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38" y="1469995"/>
            <a:ext cx="7903344" cy="4752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FAE37B-DF5D-40D7-BA71-C81DBE2D2A46}"/>
              </a:ext>
            </a:extLst>
          </p:cNvPr>
          <p:cNvSpPr txBox="1"/>
          <p:nvPr/>
        </p:nvSpPr>
        <p:spPr>
          <a:xfrm>
            <a:off x="6308907" y="2492887"/>
            <a:ext cx="4204775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화면으로 이동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바로가기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카테고리 세부항목 선택가능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5376F4-B8BD-45F2-BC3E-B82CE095395C}"/>
              </a:ext>
            </a:extLst>
          </p:cNvPr>
          <p:cNvSpPr/>
          <p:nvPr/>
        </p:nvSpPr>
        <p:spPr>
          <a:xfrm>
            <a:off x="2382135" y="1461819"/>
            <a:ext cx="8322664" cy="4910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D63989-5606-4DB8-815B-96F11D752DB4}"/>
              </a:ext>
            </a:extLst>
          </p:cNvPr>
          <p:cNvSpPr/>
          <p:nvPr/>
        </p:nvSpPr>
        <p:spPr>
          <a:xfrm>
            <a:off x="2376073" y="1999682"/>
            <a:ext cx="8322664" cy="41181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A86A1E0-67BB-498F-9254-1486BBB0E0FF}"/>
              </a:ext>
            </a:extLst>
          </p:cNvPr>
          <p:cNvCxnSpPr>
            <a:cxnSpLocks/>
          </p:cNvCxnSpPr>
          <p:nvPr/>
        </p:nvCxnSpPr>
        <p:spPr>
          <a:xfrm>
            <a:off x="9412189" y="1856914"/>
            <a:ext cx="0" cy="42204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B175C32-005A-4673-80E5-4A80F5EDE76C}"/>
              </a:ext>
            </a:extLst>
          </p:cNvPr>
          <p:cNvSpPr/>
          <p:nvPr/>
        </p:nvSpPr>
        <p:spPr>
          <a:xfrm>
            <a:off x="8851582" y="1535523"/>
            <a:ext cx="1123671" cy="32139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5A9514-283E-4741-AEB4-6418A2F7D44A}"/>
              </a:ext>
            </a:extLst>
          </p:cNvPr>
          <p:cNvCxnSpPr>
            <a:cxnSpLocks/>
          </p:cNvCxnSpPr>
          <p:nvPr/>
        </p:nvCxnSpPr>
        <p:spPr>
          <a:xfrm flipH="1">
            <a:off x="2043953" y="1645892"/>
            <a:ext cx="33212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8993C6-1098-40FC-A08B-B1B6CB76D710}"/>
              </a:ext>
            </a:extLst>
          </p:cNvPr>
          <p:cNvSpPr txBox="1"/>
          <p:nvPr/>
        </p:nvSpPr>
        <p:spPr>
          <a:xfrm>
            <a:off x="1264795" y="1549609"/>
            <a:ext cx="738226" cy="2923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229204-CA3E-40E6-9D9B-83C77E55353C}"/>
              </a:ext>
            </a:extLst>
          </p:cNvPr>
          <p:cNvCxnSpPr>
            <a:cxnSpLocks/>
          </p:cNvCxnSpPr>
          <p:nvPr/>
        </p:nvCxnSpPr>
        <p:spPr>
          <a:xfrm flipH="1">
            <a:off x="2052407" y="2594528"/>
            <a:ext cx="33212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F484E7-24CE-433A-AC1E-83BB80F239F5}"/>
              </a:ext>
            </a:extLst>
          </p:cNvPr>
          <p:cNvSpPr txBox="1"/>
          <p:nvPr/>
        </p:nvSpPr>
        <p:spPr>
          <a:xfrm>
            <a:off x="1273249" y="2498245"/>
            <a:ext cx="738226" cy="2923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바디</a:t>
            </a:r>
          </a:p>
        </p:txBody>
      </p:sp>
    </p:spTree>
    <p:extLst>
      <p:ext uri="{BB962C8B-B14F-4D97-AF65-F5344CB8AC3E}">
        <p14:creationId xmlns:p14="http://schemas.microsoft.com/office/powerpoint/2010/main" val="3370193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Homepage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바로가기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16791-9613-4194-A8BC-2D57809D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76350"/>
            <a:ext cx="3314700" cy="430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BFCF8E-D2EF-41F1-92EA-E4497709EA0E}"/>
              </a:ext>
            </a:extLst>
          </p:cNvPr>
          <p:cNvSpPr txBox="1"/>
          <p:nvPr/>
        </p:nvSpPr>
        <p:spPr>
          <a:xfrm>
            <a:off x="1203159" y="2488704"/>
            <a:ext cx="5426906" cy="125399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PICNIC 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카페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호텔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레스토랑 정보획득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HEALTH &amp; EDU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병원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유치원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정보획득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COMMUNITY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사진특화 블로그형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SNS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MEDIA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동영상특화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SNS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8C4A54-38F2-4124-8AB0-B3EC85250FAA}"/>
              </a:ext>
            </a:extLst>
          </p:cNvPr>
          <p:cNvSpPr/>
          <p:nvPr/>
        </p:nvSpPr>
        <p:spPr>
          <a:xfrm>
            <a:off x="7542290" y="1276350"/>
            <a:ext cx="1752317" cy="3618360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87BE49-9BCC-426E-BE46-1AE08BA14EEF}"/>
              </a:ext>
            </a:extLst>
          </p:cNvPr>
          <p:cNvCxnSpPr>
            <a:cxnSpLocks/>
          </p:cNvCxnSpPr>
          <p:nvPr/>
        </p:nvCxnSpPr>
        <p:spPr>
          <a:xfrm flipH="1">
            <a:off x="6811642" y="3068970"/>
            <a:ext cx="78082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7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712023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1364" y="5194518"/>
            <a:ext cx="2391894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조원소개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4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50263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017D3-082A-454C-AE67-85AF6514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38" y="1469995"/>
            <a:ext cx="7903344" cy="475297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B175C32-005A-4673-80E5-4A80F5EDE76C}"/>
              </a:ext>
            </a:extLst>
          </p:cNvPr>
          <p:cNvSpPr/>
          <p:nvPr/>
        </p:nvSpPr>
        <p:spPr>
          <a:xfrm>
            <a:off x="8851583" y="1535523"/>
            <a:ext cx="454342" cy="32139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37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793A18-C723-42A9-9E08-0170BCFEB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4"/>
          <a:stretch/>
        </p:blipFill>
        <p:spPr>
          <a:xfrm>
            <a:off x="2241270" y="1559352"/>
            <a:ext cx="8530564" cy="450096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AC3C7-4DFC-410A-8CCC-4F9403559925}"/>
              </a:ext>
            </a:extLst>
          </p:cNvPr>
          <p:cNvCxnSpPr>
            <a:cxnSpLocks/>
          </p:cNvCxnSpPr>
          <p:nvPr/>
        </p:nvCxnSpPr>
        <p:spPr>
          <a:xfrm>
            <a:off x="7409644" y="3852001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C19F50-1881-4365-A209-0861EAE6CFE9}"/>
              </a:ext>
            </a:extLst>
          </p:cNvPr>
          <p:cNvSpPr/>
          <p:nvPr/>
        </p:nvSpPr>
        <p:spPr>
          <a:xfrm>
            <a:off x="5418396" y="3375265"/>
            <a:ext cx="1991248" cy="2389315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DF2DA-F9C6-4A09-8C54-A8427F53AA72}"/>
              </a:ext>
            </a:extLst>
          </p:cNvPr>
          <p:cNvSpPr txBox="1"/>
          <p:nvPr/>
        </p:nvSpPr>
        <p:spPr>
          <a:xfrm>
            <a:off x="8050644" y="3752182"/>
            <a:ext cx="2611124" cy="65242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이메일주소와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비밀번호로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로그인 가능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81E33E-63C2-4EAF-84CB-902CFDC4B2DF}"/>
              </a:ext>
            </a:extLst>
          </p:cNvPr>
          <p:cNvCxnSpPr>
            <a:cxnSpLocks/>
          </p:cNvCxnSpPr>
          <p:nvPr/>
        </p:nvCxnSpPr>
        <p:spPr>
          <a:xfrm flipH="1">
            <a:off x="5075686" y="4553041"/>
            <a:ext cx="34271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B85E71-BEF0-4AA1-863F-6D68EBF98868}"/>
              </a:ext>
            </a:extLst>
          </p:cNvPr>
          <p:cNvSpPr txBox="1"/>
          <p:nvPr/>
        </p:nvSpPr>
        <p:spPr>
          <a:xfrm>
            <a:off x="2464562" y="4156409"/>
            <a:ext cx="2611124" cy="65242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입장하겠소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로그인하기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함께하겠소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회원가입하기</a:t>
            </a:r>
          </a:p>
        </p:txBody>
      </p:sp>
    </p:spTree>
    <p:extLst>
      <p:ext uri="{BB962C8B-B14F-4D97-AF65-F5344CB8AC3E}">
        <p14:creationId xmlns:p14="http://schemas.microsoft.com/office/powerpoint/2010/main" val="735195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회원가입기능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유효성 검사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81BBBE-632E-426E-9468-B767F5253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10" t="10735" r="15968" b="6472"/>
          <a:stretch/>
        </p:blipFill>
        <p:spPr>
          <a:xfrm>
            <a:off x="8203831" y="1974472"/>
            <a:ext cx="3007360" cy="38037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2512EC-77CF-489E-8D32-4FAA83D8A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35" y="4353428"/>
            <a:ext cx="3111468" cy="19192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48E176-F205-470A-978E-DAB4E04F9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34" y="1933986"/>
            <a:ext cx="3111469" cy="169287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166582-EC28-4B95-AAD2-A1472B0349CF}"/>
              </a:ext>
            </a:extLst>
          </p:cNvPr>
          <p:cNvSpPr/>
          <p:nvPr/>
        </p:nvSpPr>
        <p:spPr>
          <a:xfrm>
            <a:off x="8030890" y="1689165"/>
            <a:ext cx="3421276" cy="422759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E45012-C164-4B2D-8987-2E9F045B5685}"/>
              </a:ext>
            </a:extLst>
          </p:cNvPr>
          <p:cNvSpPr/>
          <p:nvPr/>
        </p:nvSpPr>
        <p:spPr>
          <a:xfrm>
            <a:off x="880980" y="1683879"/>
            <a:ext cx="3421276" cy="19429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E33D9F-D49C-4004-8997-455796B5C87E}"/>
              </a:ext>
            </a:extLst>
          </p:cNvPr>
          <p:cNvSpPr/>
          <p:nvPr/>
        </p:nvSpPr>
        <p:spPr>
          <a:xfrm>
            <a:off x="880980" y="4176637"/>
            <a:ext cx="3421276" cy="19429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AF35BB-B1E9-48B4-A4E6-5F1AFB4E883B}"/>
              </a:ext>
            </a:extLst>
          </p:cNvPr>
          <p:cNvCxnSpPr>
            <a:cxnSpLocks/>
          </p:cNvCxnSpPr>
          <p:nvPr/>
        </p:nvCxnSpPr>
        <p:spPr>
          <a:xfrm>
            <a:off x="4302256" y="2037698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373E68-15A0-4DE6-BB55-F3414E152550}"/>
              </a:ext>
            </a:extLst>
          </p:cNvPr>
          <p:cNvSpPr txBox="1"/>
          <p:nvPr/>
        </p:nvSpPr>
        <p:spPr>
          <a:xfrm>
            <a:off x="4817790" y="1915460"/>
            <a:ext cx="194583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아이디 유효성체크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A79ABE-B059-4302-A274-65A232EE4357}"/>
              </a:ext>
            </a:extLst>
          </p:cNvPr>
          <p:cNvCxnSpPr>
            <a:cxnSpLocks/>
          </p:cNvCxnSpPr>
          <p:nvPr/>
        </p:nvCxnSpPr>
        <p:spPr>
          <a:xfrm>
            <a:off x="4302256" y="5065378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0106A9-B75B-4849-84AF-AC965BC3B8A9}"/>
              </a:ext>
            </a:extLst>
          </p:cNvPr>
          <p:cNvSpPr txBox="1"/>
          <p:nvPr/>
        </p:nvSpPr>
        <p:spPr>
          <a:xfrm>
            <a:off x="4817790" y="4943140"/>
            <a:ext cx="217951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중복시엔 재작성 유도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783C6D-0127-477D-8F2F-3A19521E8F5C}"/>
              </a:ext>
            </a:extLst>
          </p:cNvPr>
          <p:cNvCxnSpPr>
            <a:cxnSpLocks/>
          </p:cNvCxnSpPr>
          <p:nvPr/>
        </p:nvCxnSpPr>
        <p:spPr>
          <a:xfrm flipH="1">
            <a:off x="7184880" y="2962599"/>
            <a:ext cx="846010" cy="591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854296-3A1C-4C16-BC96-9D00B7DD8524}"/>
              </a:ext>
            </a:extLst>
          </p:cNvPr>
          <p:cNvSpPr txBox="1"/>
          <p:nvPr/>
        </p:nvSpPr>
        <p:spPr>
          <a:xfrm>
            <a:off x="4998742" y="2766021"/>
            <a:ext cx="217951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중복시엔 재작성 유도</a:t>
            </a:r>
          </a:p>
        </p:txBody>
      </p:sp>
    </p:spTree>
    <p:extLst>
      <p:ext uri="{BB962C8B-B14F-4D97-AF65-F5344CB8AC3E}">
        <p14:creationId xmlns:p14="http://schemas.microsoft.com/office/powerpoint/2010/main" val="328454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로그인기능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정보처리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F3B5CE-2DEC-4133-9B6B-BE2DAD8C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81" y="1893192"/>
            <a:ext cx="2818346" cy="40785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3ABA87-5696-436D-A715-6B4138ED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05" y="1933986"/>
            <a:ext cx="2818346" cy="4037737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623F577-6400-47E1-960D-844C9C4C32E7}"/>
              </a:ext>
            </a:extLst>
          </p:cNvPr>
          <p:cNvSpPr/>
          <p:nvPr/>
        </p:nvSpPr>
        <p:spPr>
          <a:xfrm>
            <a:off x="936316" y="1683878"/>
            <a:ext cx="3356017" cy="450482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1861FF-C662-4DEF-A82B-8C4A383A476D}"/>
              </a:ext>
            </a:extLst>
          </p:cNvPr>
          <p:cNvSpPr/>
          <p:nvPr/>
        </p:nvSpPr>
        <p:spPr>
          <a:xfrm>
            <a:off x="7956693" y="1683878"/>
            <a:ext cx="3356017" cy="450482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AFF46-0AFC-4DD9-BC9E-9E1E4B3603DF}"/>
              </a:ext>
            </a:extLst>
          </p:cNvPr>
          <p:cNvCxnSpPr>
            <a:cxnSpLocks/>
          </p:cNvCxnSpPr>
          <p:nvPr/>
        </p:nvCxnSpPr>
        <p:spPr>
          <a:xfrm>
            <a:off x="4292333" y="4310264"/>
            <a:ext cx="5183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EDB874-5652-4030-9071-9AB932F8471B}"/>
              </a:ext>
            </a:extLst>
          </p:cNvPr>
          <p:cNvSpPr txBox="1"/>
          <p:nvPr/>
        </p:nvSpPr>
        <p:spPr>
          <a:xfrm>
            <a:off x="4810691" y="4140987"/>
            <a:ext cx="2316282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성공유무 알림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3294A9-3DCA-48B6-AD86-ABD3590BD2E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7126973" y="4287181"/>
            <a:ext cx="829720" cy="230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77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완료 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Homepage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6F56B-4634-451F-874A-AA4E2B368150}"/>
              </a:ext>
            </a:extLst>
          </p:cNvPr>
          <p:cNvSpPr txBox="1"/>
          <p:nvPr/>
        </p:nvSpPr>
        <p:spPr>
          <a:xfrm>
            <a:off x="7658970" y="1520363"/>
            <a:ext cx="257693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헤더부분 로그인 상태로 변화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5D91D4-EE18-4879-92BD-A5E73650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0" y="2037531"/>
            <a:ext cx="8345467" cy="40078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88DBFB-36E1-45D9-AAC5-C421CA9447F4}"/>
              </a:ext>
            </a:extLst>
          </p:cNvPr>
          <p:cNvSpPr/>
          <p:nvPr/>
        </p:nvSpPr>
        <p:spPr>
          <a:xfrm>
            <a:off x="2001193" y="1942540"/>
            <a:ext cx="8910319" cy="56663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00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81-C1FF-420D-81F4-0F5212AC7B32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407B4-09D6-47A6-9182-9FF261B4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5" y="1944884"/>
            <a:ext cx="770572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759BE-D739-4F81-B10F-F69B556A6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4" t="11411"/>
          <a:stretch/>
        </p:blipFill>
        <p:spPr>
          <a:xfrm>
            <a:off x="3176585" y="2935010"/>
            <a:ext cx="7705725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B4B9C7-3FCF-4877-B33C-56D2A7587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" t="18737"/>
          <a:stretch/>
        </p:blipFill>
        <p:spPr>
          <a:xfrm>
            <a:off x="3233735" y="4069264"/>
            <a:ext cx="7765255" cy="52633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3BF4E5-4A54-4B60-BFAE-333FF6369DD3}"/>
              </a:ext>
            </a:extLst>
          </p:cNvPr>
          <p:cNvSpPr/>
          <p:nvPr/>
        </p:nvSpPr>
        <p:spPr>
          <a:xfrm>
            <a:off x="3053809" y="1769298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03CE5A-B69F-4DF2-9AE0-D019CC6DDD78}"/>
              </a:ext>
            </a:extLst>
          </p:cNvPr>
          <p:cNvCxnSpPr>
            <a:cxnSpLocks/>
          </p:cNvCxnSpPr>
          <p:nvPr/>
        </p:nvCxnSpPr>
        <p:spPr>
          <a:xfrm flipH="1">
            <a:off x="2224090" y="2209212"/>
            <a:ext cx="8297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F59880-B982-4D05-B4F8-2E615A5764B2}"/>
              </a:ext>
            </a:extLst>
          </p:cNvPr>
          <p:cNvSpPr/>
          <p:nvPr/>
        </p:nvSpPr>
        <p:spPr>
          <a:xfrm>
            <a:off x="3053809" y="2840234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A7166D-DFAD-4F6B-A731-AC86D72D62F3}"/>
              </a:ext>
            </a:extLst>
          </p:cNvPr>
          <p:cNvCxnSpPr>
            <a:cxnSpLocks/>
          </p:cNvCxnSpPr>
          <p:nvPr/>
        </p:nvCxnSpPr>
        <p:spPr>
          <a:xfrm flipH="1">
            <a:off x="2259283" y="3227724"/>
            <a:ext cx="79452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FEA2A1-99A0-4EA9-BA4A-20320CB753E5}"/>
              </a:ext>
            </a:extLst>
          </p:cNvPr>
          <p:cNvSpPr/>
          <p:nvPr/>
        </p:nvSpPr>
        <p:spPr>
          <a:xfrm>
            <a:off x="3053809" y="3888763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CD0D8D2-524C-4873-A0EC-8F5C4261CB95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316816" y="4324093"/>
            <a:ext cx="736996" cy="83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61287A-6328-4E8A-BDC3-014B1EC29D14}"/>
              </a:ext>
            </a:extLst>
          </p:cNvPr>
          <p:cNvSpPr txBox="1"/>
          <p:nvPr/>
        </p:nvSpPr>
        <p:spPr>
          <a:xfrm>
            <a:off x="661989" y="2063018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일반사용자헤더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618DA-5515-49D4-9FCE-F843F5C67228}"/>
              </a:ext>
            </a:extLst>
          </p:cNvPr>
          <p:cNvSpPr txBox="1"/>
          <p:nvPr/>
        </p:nvSpPr>
        <p:spPr>
          <a:xfrm>
            <a:off x="754715" y="4186237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사업자사용자헤더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49F5F-D275-498C-B803-021C4598FE59}"/>
              </a:ext>
            </a:extLst>
          </p:cNvPr>
          <p:cNvSpPr txBox="1"/>
          <p:nvPr/>
        </p:nvSpPr>
        <p:spPr>
          <a:xfrm>
            <a:off x="697182" y="3051531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2F563A-06F3-4368-AC91-DFB867D985A2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사용자 유형별 헤더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DCB84B9-3207-4F7C-8527-7F803DDE8C20}"/>
              </a:ext>
            </a:extLst>
          </p:cNvPr>
          <p:cNvSpPr/>
          <p:nvPr/>
        </p:nvSpPr>
        <p:spPr>
          <a:xfrm>
            <a:off x="7568660" y="4069264"/>
            <a:ext cx="841916" cy="52633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A95D509-A3D4-4837-8879-A3240E90CE0F}"/>
              </a:ext>
            </a:extLst>
          </p:cNvPr>
          <p:cNvSpPr/>
          <p:nvPr/>
        </p:nvSpPr>
        <p:spPr>
          <a:xfrm>
            <a:off x="7340060" y="2979286"/>
            <a:ext cx="841916" cy="55914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627CBF-3CD3-447F-80AE-DF069884994E}"/>
              </a:ext>
            </a:extLst>
          </p:cNvPr>
          <p:cNvGrpSpPr/>
          <p:nvPr/>
        </p:nvGrpSpPr>
        <p:grpSpPr>
          <a:xfrm>
            <a:off x="8410576" y="1788178"/>
            <a:ext cx="2783686" cy="4156996"/>
            <a:chOff x="-2195514" y="1284420"/>
            <a:chExt cx="2783686" cy="415699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664E9D6-1A9D-43FC-90CD-6608FF592A47}"/>
                </a:ext>
              </a:extLst>
            </p:cNvPr>
            <p:cNvSpPr/>
            <p:nvPr/>
          </p:nvSpPr>
          <p:spPr>
            <a:xfrm>
              <a:off x="-2195514" y="1284420"/>
              <a:ext cx="2783686" cy="41569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F29A1A2-11C5-4FDD-8B77-03B455267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290"/>
            <a:stretch/>
          </p:blipFill>
          <p:spPr>
            <a:xfrm>
              <a:off x="-2022612" y="1438612"/>
              <a:ext cx="2450238" cy="3890015"/>
            </a:xfrm>
            <a:prstGeom prst="rect">
              <a:avLst/>
            </a:prstGeom>
            <a:effectLst/>
          </p:spPr>
        </p:pic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AAD351F-FF0D-4ADC-BB03-8229B93D501C}"/>
              </a:ext>
            </a:extLst>
          </p:cNvPr>
          <p:cNvGraphicFramePr>
            <a:graphicFrameLocks noGrp="1"/>
          </p:cNvGraphicFramePr>
          <p:nvPr/>
        </p:nvGraphicFramePr>
        <p:xfrm>
          <a:off x="4376146" y="4924792"/>
          <a:ext cx="3613472" cy="135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736">
                  <a:extLst>
                    <a:ext uri="{9D8B030D-6E8A-4147-A177-3AD203B41FA5}">
                      <a16:colId xmlns:a16="http://schemas.microsoft.com/office/drawing/2014/main" val="583932419"/>
                    </a:ext>
                  </a:extLst>
                </a:gridCol>
                <a:gridCol w="1806736">
                  <a:extLst>
                    <a:ext uri="{9D8B030D-6E8A-4147-A177-3AD203B41FA5}">
                      <a16:colId xmlns:a16="http://schemas.microsoft.com/office/drawing/2014/main" val="434355749"/>
                    </a:ext>
                  </a:extLst>
                </a:gridCol>
              </a:tblGrid>
              <a:tr h="270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사용자 유형별 코드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58126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일반 사용자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22549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사업자 관리자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85868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페이지 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일반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7758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페이지 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85413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6549C0-A62F-42E2-AF46-37F71B0204A3}"/>
              </a:ext>
            </a:extLst>
          </p:cNvPr>
          <p:cNvSpPr/>
          <p:nvPr/>
        </p:nvSpPr>
        <p:spPr>
          <a:xfrm>
            <a:off x="4190531" y="4841257"/>
            <a:ext cx="3991446" cy="153639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B141A2-3985-4027-8EC6-D1D9FBC09608}"/>
              </a:ext>
            </a:extLst>
          </p:cNvPr>
          <p:cNvCxnSpPr>
            <a:cxnSpLocks/>
          </p:cNvCxnSpPr>
          <p:nvPr/>
        </p:nvCxnSpPr>
        <p:spPr>
          <a:xfrm flipH="1">
            <a:off x="3544158" y="5524192"/>
            <a:ext cx="664529" cy="83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610AB2-EE32-4E31-9794-09BE73E7D8F8}"/>
              </a:ext>
            </a:extLst>
          </p:cNvPr>
          <p:cNvSpPr txBox="1"/>
          <p:nvPr/>
        </p:nvSpPr>
        <p:spPr>
          <a:xfrm>
            <a:off x="1287981" y="5093213"/>
            <a:ext cx="2256177" cy="1092607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저장되어있는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컬럼값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 = 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기본 값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 = 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직원의 승인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3 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 생성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 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 변경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679AD-F8B0-4A3C-8899-FF8BE9C78D8B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9691B90-1424-4416-A28F-03721375A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6A0EAC-18DB-40BA-B66A-9B0C4306AC7A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196C3E9-3A64-433D-A6E1-85E3765D4ED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989465C-F6E7-4D4F-A836-1F5084D1A9FC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68F3523-C8EC-4E93-8329-BA4A91DDF3BF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5120A0F-E872-4A9A-A1F1-78F66CC29156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F17CE96-DD5B-43FD-8967-CC52F37328E7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C2FB437-E2F9-49C9-9A45-3B939AEF15F5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C992A72-7287-4B2E-A0CE-CF35F766551D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2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0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29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2313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D6232F-A376-4764-93B8-F8F49DBDB436}"/>
              </a:ext>
            </a:extLst>
          </p:cNvPr>
          <p:cNvGrpSpPr/>
          <p:nvPr/>
        </p:nvGrpSpPr>
        <p:grpSpPr>
          <a:xfrm>
            <a:off x="7826276" y="1512215"/>
            <a:ext cx="2783686" cy="4156996"/>
            <a:chOff x="-2195514" y="1284420"/>
            <a:chExt cx="2783686" cy="415699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6E10CAD-44A3-4653-B236-4A5CDDDB6414}"/>
                </a:ext>
              </a:extLst>
            </p:cNvPr>
            <p:cNvSpPr/>
            <p:nvPr/>
          </p:nvSpPr>
          <p:spPr>
            <a:xfrm>
              <a:off x="-2195514" y="1284420"/>
              <a:ext cx="2783686" cy="41569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500E02-3451-4FF4-A584-4C66B1769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24"/>
            <a:stretch/>
          </p:blipFill>
          <p:spPr>
            <a:xfrm>
              <a:off x="-2048627" y="1417910"/>
              <a:ext cx="2489912" cy="3890015"/>
            </a:xfrm>
            <a:prstGeom prst="rect">
              <a:avLst/>
            </a:prstGeom>
            <a:effectLst/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1549FF-616C-4E4A-AED0-0FB6D0FD02F3}"/>
              </a:ext>
            </a:extLst>
          </p:cNvPr>
          <p:cNvGrpSpPr/>
          <p:nvPr/>
        </p:nvGrpSpPr>
        <p:grpSpPr>
          <a:xfrm>
            <a:off x="1929833" y="2071694"/>
            <a:ext cx="4146885" cy="2342576"/>
            <a:chOff x="1395662" y="2125579"/>
            <a:chExt cx="4146885" cy="259882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DFB4BB4-54D4-49FD-9A21-07653F254A90}"/>
                </a:ext>
              </a:extLst>
            </p:cNvPr>
            <p:cNvSpPr/>
            <p:nvPr/>
          </p:nvSpPr>
          <p:spPr>
            <a:xfrm>
              <a:off x="1395662" y="2125579"/>
              <a:ext cx="4146885" cy="259882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9F6117-54D3-4FDB-9FEA-609B42D59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3"/>
            <a:stretch/>
          </p:blipFill>
          <p:spPr>
            <a:xfrm>
              <a:off x="1633097" y="2406315"/>
              <a:ext cx="3672014" cy="2147369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AB2BFA-9F47-411E-8286-DCD3D2A04A75}"/>
              </a:ext>
            </a:extLst>
          </p:cNvPr>
          <p:cNvCxnSpPr>
            <a:cxnSpLocks/>
          </p:cNvCxnSpPr>
          <p:nvPr/>
        </p:nvCxnSpPr>
        <p:spPr>
          <a:xfrm flipH="1">
            <a:off x="5850835" y="4140153"/>
            <a:ext cx="1975441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884D63-054F-4EA7-89BE-0D7CBE1D8CA6}"/>
              </a:ext>
            </a:extLst>
          </p:cNvPr>
          <p:cNvGrpSpPr/>
          <p:nvPr/>
        </p:nvGrpSpPr>
        <p:grpSpPr>
          <a:xfrm>
            <a:off x="6360989" y="2327490"/>
            <a:ext cx="841916" cy="559147"/>
            <a:chOff x="4163475" y="1511425"/>
            <a:chExt cx="841916" cy="55914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6E8D28-6A2A-4D31-880B-D5C8B15C246B}"/>
                </a:ext>
              </a:extLst>
            </p:cNvPr>
            <p:cNvSpPr/>
            <p:nvPr/>
          </p:nvSpPr>
          <p:spPr>
            <a:xfrm>
              <a:off x="4163475" y="1511425"/>
              <a:ext cx="841916" cy="559147"/>
            </a:xfrm>
            <a:prstGeom prst="roundRect">
              <a:avLst/>
            </a:prstGeom>
            <a:solidFill>
              <a:srgbClr val="6C757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8C4B659-21D9-4850-BE93-F4CDFD85C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350" t="23522" r="30050" b="13596"/>
            <a:stretch/>
          </p:blipFill>
          <p:spPr>
            <a:xfrm>
              <a:off x="4275622" y="1561121"/>
              <a:ext cx="617622" cy="4597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FBB7EC-1822-4016-8185-6B5CE3E3887B}"/>
              </a:ext>
            </a:extLst>
          </p:cNvPr>
          <p:cNvSpPr txBox="1"/>
          <p:nvPr/>
        </p:nvSpPr>
        <p:spPr>
          <a:xfrm>
            <a:off x="2167267" y="2275524"/>
            <a:ext cx="3672014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1D6A06-5FA3-4989-B162-2A16820452DC}"/>
              </a:ext>
            </a:extLst>
          </p:cNvPr>
          <p:cNvSpPr/>
          <p:nvPr/>
        </p:nvSpPr>
        <p:spPr>
          <a:xfrm>
            <a:off x="2162487" y="2953474"/>
            <a:ext cx="3672014" cy="1172006"/>
          </a:xfrm>
          <a:prstGeom prst="rect">
            <a:avLst/>
          </a:prstGeom>
          <a:noFill/>
          <a:ln w="38100">
            <a:solidFill>
              <a:srgbClr val="FCB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EFA777-9606-4853-8B49-AEADC4756E8D}"/>
              </a:ext>
            </a:extLst>
          </p:cNvPr>
          <p:cNvCxnSpPr>
            <a:cxnSpLocks/>
          </p:cNvCxnSpPr>
          <p:nvPr/>
        </p:nvCxnSpPr>
        <p:spPr>
          <a:xfrm flipH="1">
            <a:off x="5834501" y="2509383"/>
            <a:ext cx="51015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A0BD4C-AC52-47B4-A1C1-A3E68B340639}"/>
              </a:ext>
            </a:extLst>
          </p:cNvPr>
          <p:cNvSpPr txBox="1"/>
          <p:nvPr/>
        </p:nvSpPr>
        <p:spPr>
          <a:xfrm>
            <a:off x="1585440" y="1730798"/>
            <a:ext cx="550531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테이블의 읽음유무 구별기능 컬럼을 통해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새글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알림기능을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받고있다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1A2C38-A939-4E31-8627-F8C7F877B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14"/>
          <a:stretch/>
        </p:blipFill>
        <p:spPr>
          <a:xfrm>
            <a:off x="839335" y="1399327"/>
            <a:ext cx="6852383" cy="292388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BE7AF6-737F-4B1A-86F4-EC7102433147}"/>
              </a:ext>
            </a:extLst>
          </p:cNvPr>
          <p:cNvSpPr txBox="1"/>
          <p:nvPr/>
        </p:nvSpPr>
        <p:spPr>
          <a:xfrm>
            <a:off x="1336787" y="5544044"/>
            <a:ext cx="550531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if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통해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미확인 댓글이 있다면 해당 댓글 정보를 가져오는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쿼리문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C658D5F-DD38-4408-9680-E6EA1D4C0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428" y="4509359"/>
            <a:ext cx="5011595" cy="942460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35B003-BE37-4F1E-AB94-D700DDBB398B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알림기능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과 코드 설명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761630-F849-4227-9FEA-95A8AA1002BA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A573420-5FB4-45EB-A22B-EE2661215640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11A9FB8-A45B-423D-8AE9-9AEECDB887A9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DBA4226-E6A9-4224-8139-D9C95986F23D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3E1DF1D-F6B4-49B1-831A-149DC66266A2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0D4CD3D-9E80-4B5E-A289-4DE8334BC66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A8E3B8-E05E-4A5C-9897-C4972126B806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51FFA42-4AF1-4D65-89EB-789C93DD7405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80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2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67F7-59C6-4014-9FDC-EEA0960B4FF6}"/>
              </a:ext>
            </a:extLst>
          </p:cNvPr>
          <p:cNvGrpSpPr/>
          <p:nvPr/>
        </p:nvGrpSpPr>
        <p:grpSpPr>
          <a:xfrm>
            <a:off x="1923266" y="1520340"/>
            <a:ext cx="8345467" cy="4007820"/>
            <a:chOff x="2278200" y="1425090"/>
            <a:chExt cx="8345467" cy="400782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20C211B-A7EC-4AB6-9A50-6760B748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200" y="1425090"/>
              <a:ext cx="8345467" cy="4007820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A861C9-EEDF-4DF6-89A8-89C051F842DA}"/>
                </a:ext>
              </a:extLst>
            </p:cNvPr>
            <p:cNvSpPr/>
            <p:nvPr/>
          </p:nvSpPr>
          <p:spPr>
            <a:xfrm>
              <a:off x="8963025" y="1504950"/>
              <a:ext cx="714376" cy="24153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FB8978-B256-46DD-9C5A-6AB1E84D13DD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32D61E-A6CA-48EC-85EF-A59F67850678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06C45F-6142-4E88-90EB-25453A174CB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77C7A5B-892C-4688-9AC8-C1D046642BCD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A8C101-7F6E-4603-B7FB-2A7E650E5AB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35951A3-AC24-4919-9D9D-C9021A432FDF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A2EF868-5385-4E4F-9A87-25C47144A42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7546D3-AC1A-45D4-AE48-7B6351155403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CB11B4D-3992-4DAD-B09A-48DED711569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831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FB8978-B256-46DD-9C5A-6AB1E84D13DD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32D61E-A6CA-48EC-85EF-A59F67850678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06C45F-6142-4E88-90EB-25453A174CB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77C7A5B-892C-4688-9AC8-C1D046642BCD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A8C101-7F6E-4603-B7FB-2A7E650E5AB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35951A3-AC24-4919-9D9D-C9021A432FDF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A2EF868-5385-4E4F-9A87-25C47144A42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7546D3-AC1A-45D4-AE48-7B6351155403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CB11B4D-3992-4DAD-B09A-48DED711569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1D6D813-9890-485E-9DE3-EF7854B8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25" y="1947454"/>
            <a:ext cx="4487463" cy="332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9F5D0A-7F7F-413B-B46D-5E50FC1697AD}"/>
              </a:ext>
            </a:extLst>
          </p:cNvPr>
          <p:cNvSpPr/>
          <p:nvPr/>
        </p:nvSpPr>
        <p:spPr>
          <a:xfrm>
            <a:off x="3548004" y="2257425"/>
            <a:ext cx="436458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18F399-1373-4913-8464-193AE0B92551}"/>
              </a:ext>
            </a:extLst>
          </p:cNvPr>
          <p:cNvSpPr/>
          <p:nvPr/>
        </p:nvSpPr>
        <p:spPr>
          <a:xfrm>
            <a:off x="3548004" y="4070883"/>
            <a:ext cx="4364584" cy="134402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372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34A47E-1787-4981-9638-8E1E889BDA06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202F6-28D1-4BED-AF1D-3B5D6543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25" y="1947454"/>
            <a:ext cx="4487463" cy="332468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D5F909F-4087-4D25-B840-EF216993DF5D}"/>
              </a:ext>
            </a:extLst>
          </p:cNvPr>
          <p:cNvSpPr/>
          <p:nvPr/>
        </p:nvSpPr>
        <p:spPr>
          <a:xfrm>
            <a:off x="3548004" y="2257425"/>
            <a:ext cx="146515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6D15C5-AD86-4EAB-9A36-5E7A90DF1DD2}"/>
              </a:ext>
            </a:extLst>
          </p:cNvPr>
          <p:cNvSpPr/>
          <p:nvPr/>
        </p:nvSpPr>
        <p:spPr>
          <a:xfrm>
            <a:off x="5013157" y="2257425"/>
            <a:ext cx="1427747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179717-A523-412A-B665-9B26B214A81C}"/>
              </a:ext>
            </a:extLst>
          </p:cNvPr>
          <p:cNvSpPr/>
          <p:nvPr/>
        </p:nvSpPr>
        <p:spPr>
          <a:xfrm>
            <a:off x="6440904" y="2257425"/>
            <a:ext cx="136727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4974FD-0AA9-4837-86DC-EF8BEAD326A8}"/>
              </a:ext>
            </a:extLst>
          </p:cNvPr>
          <p:cNvCxnSpPr>
            <a:cxnSpLocks/>
          </p:cNvCxnSpPr>
          <p:nvPr/>
        </p:nvCxnSpPr>
        <p:spPr>
          <a:xfrm flipH="1">
            <a:off x="3144597" y="3094757"/>
            <a:ext cx="4034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1296FB-23CB-40AE-B91C-50B71716DE00}"/>
              </a:ext>
            </a:extLst>
          </p:cNvPr>
          <p:cNvSpPr txBox="1"/>
          <p:nvPr/>
        </p:nvSpPr>
        <p:spPr>
          <a:xfrm>
            <a:off x="665907" y="2868352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 게시판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최신글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클릭 시 해당 게시글로 이동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08480E-269C-409D-B4A3-89D8B2BB3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99" y="3360795"/>
            <a:ext cx="3104648" cy="652369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AE28DB-3B1B-4D4A-A769-90A54C5F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1" y="3549400"/>
            <a:ext cx="2671673" cy="556614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2A30B27-EB66-481F-BBAF-142800451917}"/>
              </a:ext>
            </a:extLst>
          </p:cNvPr>
          <p:cNvCxnSpPr>
            <a:cxnSpLocks/>
          </p:cNvCxnSpPr>
          <p:nvPr/>
        </p:nvCxnSpPr>
        <p:spPr>
          <a:xfrm>
            <a:off x="7785497" y="3134143"/>
            <a:ext cx="47190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056E95-FC0C-4749-8237-9BA84EAF411B}"/>
              </a:ext>
            </a:extLst>
          </p:cNvPr>
          <p:cNvSpPr txBox="1"/>
          <p:nvPr/>
        </p:nvSpPr>
        <p:spPr>
          <a:xfrm>
            <a:off x="8257398" y="2776618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내가 쓴 글에 확인되지 않은 댓글이 있다면 메시지 생성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3C548F-CBFF-4CB1-B28D-87FD9BA33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398" y="4689075"/>
            <a:ext cx="3104649" cy="683504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A6D02F-11A1-41A3-AAC5-D3B3AE0C5A18}"/>
              </a:ext>
            </a:extLst>
          </p:cNvPr>
          <p:cNvSpPr txBox="1"/>
          <p:nvPr/>
        </p:nvSpPr>
        <p:spPr>
          <a:xfrm>
            <a:off x="8570377" y="4104898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이동하기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클릭시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확인유무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컬럼 확인 처리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(update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쿼리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BB7AEA-379F-4E2E-A6AB-DC635E96D2C1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최신글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안내 및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소식 안내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1ABFF-8314-4AFC-B000-123B678936D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668668-5270-4124-901C-9F6E8A2997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1C4CDE-C94E-4BFF-83D0-F344072D8024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D39FB1C-8F2C-423F-9FF0-7EDCA06017BD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DD41E0-D889-49B0-A970-42954B470947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42994DA-5A60-456D-9C53-AB46F77C336C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0108ED4-2130-4940-92F4-2A8F628A81ED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455868F-5C54-4ACD-B23A-9A6491FEBA65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5B07C-1B96-439B-8088-AF61B7AA76AE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597157A-9A3B-44AF-AF0A-880D2663F9DE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2" y="112393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IDEA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E2B437-AA2F-4419-8A9A-663B918A965E}"/>
              </a:ext>
            </a:extLst>
          </p:cNvPr>
          <p:cNvSpPr/>
          <p:nvPr/>
        </p:nvSpPr>
        <p:spPr>
          <a:xfrm>
            <a:off x="6242690" y="4968603"/>
            <a:ext cx="4845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펫코노미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 급성장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글로벌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펫케어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시장은 전년 대비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8.7%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늘어난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1,420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 달러 규모이며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글로벌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펫케어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 규모는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1,530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 달러로 예측됨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유로모니터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EF605D-0497-4992-A949-C1942848D4E0}"/>
              </a:ext>
            </a:extLst>
          </p:cNvPr>
          <p:cNvSpPr/>
          <p:nvPr/>
        </p:nvSpPr>
        <p:spPr>
          <a:xfrm>
            <a:off x="2814581" y="5030607"/>
            <a:ext cx="19477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딩펫족의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반려동물을 기르는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딩펫족의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딩크족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+PET)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271121-DC46-4079-94F1-C764AA18D935}"/>
              </a:ext>
            </a:extLst>
          </p:cNvPr>
          <p:cNvGrpSpPr/>
          <p:nvPr/>
        </p:nvGrpSpPr>
        <p:grpSpPr>
          <a:xfrm>
            <a:off x="1947143" y="1866345"/>
            <a:ext cx="3899338" cy="2820328"/>
            <a:chOff x="1808923" y="2060888"/>
            <a:chExt cx="3899338" cy="2820328"/>
          </a:xfrm>
        </p:grpSpPr>
        <p:sp>
          <p:nvSpPr>
            <p:cNvPr id="32" name="자유형 65">
              <a:extLst>
                <a:ext uri="{FF2B5EF4-FFF2-40B4-BE49-F238E27FC236}">
                  <a16:creationId xmlns:a16="http://schemas.microsoft.com/office/drawing/2014/main" id="{D452FCC2-0C8B-427A-8688-7A2529004CFF}"/>
                </a:ext>
              </a:extLst>
            </p:cNvPr>
            <p:cNvSpPr/>
            <p:nvPr/>
          </p:nvSpPr>
          <p:spPr>
            <a:xfrm>
              <a:off x="1808923" y="2214267"/>
              <a:ext cx="3899338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66">
              <a:extLst>
                <a:ext uri="{FF2B5EF4-FFF2-40B4-BE49-F238E27FC236}">
                  <a16:creationId xmlns:a16="http://schemas.microsoft.com/office/drawing/2014/main" id="{4BF89A87-59B0-4036-B5F5-8F2267B3EC55}"/>
                </a:ext>
              </a:extLst>
            </p:cNvPr>
            <p:cNvSpPr/>
            <p:nvPr/>
          </p:nvSpPr>
          <p:spPr>
            <a:xfrm>
              <a:off x="3358021" y="2060888"/>
              <a:ext cx="801141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644BD86-61DF-4920-8482-3132D7E1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184" y="2588441"/>
              <a:ext cx="3026143" cy="201585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A612FD-31CD-4F88-9431-E05C18021ACD}"/>
              </a:ext>
            </a:extLst>
          </p:cNvPr>
          <p:cNvGrpSpPr/>
          <p:nvPr/>
        </p:nvGrpSpPr>
        <p:grpSpPr>
          <a:xfrm>
            <a:off x="6715560" y="1866345"/>
            <a:ext cx="3899338" cy="2820328"/>
            <a:chOff x="4698844" y="1315692"/>
            <a:chExt cx="3899338" cy="2820328"/>
          </a:xfrm>
        </p:grpSpPr>
        <p:sp>
          <p:nvSpPr>
            <p:cNvPr id="45" name="자유형 65">
              <a:extLst>
                <a:ext uri="{FF2B5EF4-FFF2-40B4-BE49-F238E27FC236}">
                  <a16:creationId xmlns:a16="http://schemas.microsoft.com/office/drawing/2014/main" id="{CAD0BC29-5978-44FA-9C0F-5815B3AE91CD}"/>
                </a:ext>
              </a:extLst>
            </p:cNvPr>
            <p:cNvSpPr/>
            <p:nvPr/>
          </p:nvSpPr>
          <p:spPr>
            <a:xfrm>
              <a:off x="4698844" y="1469071"/>
              <a:ext cx="3899338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 66">
              <a:extLst>
                <a:ext uri="{FF2B5EF4-FFF2-40B4-BE49-F238E27FC236}">
                  <a16:creationId xmlns:a16="http://schemas.microsoft.com/office/drawing/2014/main" id="{82215988-06C5-4419-8899-0D7E2FF1D258}"/>
                </a:ext>
              </a:extLst>
            </p:cNvPr>
            <p:cNvSpPr/>
            <p:nvPr/>
          </p:nvSpPr>
          <p:spPr>
            <a:xfrm>
              <a:off x="6247942" y="1315692"/>
              <a:ext cx="801141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ACE736-38DE-4B5B-B550-37FFC83D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713" y="1860556"/>
              <a:ext cx="3080585" cy="2053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05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19ABE4-13DA-4E13-A479-53D62058EB14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EC2071-292C-4FBD-8943-CE2E329D29F9}"/>
              </a:ext>
            </a:extLst>
          </p:cNvPr>
          <p:cNvGrpSpPr/>
          <p:nvPr/>
        </p:nvGrpSpPr>
        <p:grpSpPr>
          <a:xfrm>
            <a:off x="4193919" y="4745485"/>
            <a:ext cx="4487463" cy="1166123"/>
            <a:chOff x="3713071" y="4749199"/>
            <a:chExt cx="4487463" cy="11661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586FCA-9543-4EED-9AD8-AF47A608F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217"/>
            <a:stretch/>
          </p:blipFill>
          <p:spPr>
            <a:xfrm>
              <a:off x="3713071" y="4749199"/>
              <a:ext cx="4487463" cy="1166123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837F6FB-C096-447D-BCF1-35E7604029E9}"/>
                </a:ext>
              </a:extLst>
            </p:cNvPr>
            <p:cNvSpPr/>
            <p:nvPr/>
          </p:nvSpPr>
          <p:spPr>
            <a:xfrm>
              <a:off x="3806582" y="4749200"/>
              <a:ext cx="4377252" cy="11661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79F409-6312-4B2E-855C-D4B7C2701A47}"/>
              </a:ext>
            </a:extLst>
          </p:cNvPr>
          <p:cNvSpPr txBox="1"/>
          <p:nvPr/>
        </p:nvSpPr>
        <p:spPr>
          <a:xfrm>
            <a:off x="6569610" y="1653530"/>
            <a:ext cx="247869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등록된 사업자로 신청가능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2C38B2-90B6-40F3-BDB1-B64B1E70B5D7}"/>
              </a:ext>
            </a:extLst>
          </p:cNvPr>
          <p:cNvGrpSpPr/>
          <p:nvPr/>
        </p:nvGrpSpPr>
        <p:grpSpPr>
          <a:xfrm>
            <a:off x="3037360" y="2169591"/>
            <a:ext cx="2902742" cy="2211287"/>
            <a:chOff x="4907280" y="2390644"/>
            <a:chExt cx="3355011" cy="25558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009D3B-A918-4D3E-8362-8C4897E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578" t="16373" r="36114" b="41624"/>
            <a:stretch/>
          </p:blipFill>
          <p:spPr>
            <a:xfrm>
              <a:off x="5018088" y="2486296"/>
              <a:ext cx="3133394" cy="2364515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32D89D7-1927-412E-A622-0E5969035F76}"/>
                </a:ext>
              </a:extLst>
            </p:cNvPr>
            <p:cNvSpPr/>
            <p:nvPr/>
          </p:nvSpPr>
          <p:spPr>
            <a:xfrm>
              <a:off x="4907280" y="2390644"/>
              <a:ext cx="3355011" cy="25558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A641C2-2E7E-4AD8-9B23-B581A2C33E21}"/>
              </a:ext>
            </a:extLst>
          </p:cNvPr>
          <p:cNvSpPr txBox="1"/>
          <p:nvPr/>
        </p:nvSpPr>
        <p:spPr>
          <a:xfrm>
            <a:off x="3527949" y="1478246"/>
            <a:ext cx="2316282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3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개 유형으로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운영자와 소통가능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41F464-15B8-457D-9481-12B17EB4E421}"/>
              </a:ext>
            </a:extLst>
          </p:cNvPr>
          <p:cNvCxnSpPr>
            <a:cxnSpLocks/>
          </p:cNvCxnSpPr>
          <p:nvPr/>
        </p:nvCxnSpPr>
        <p:spPr>
          <a:xfrm flipV="1">
            <a:off x="4686090" y="1970690"/>
            <a:ext cx="0" cy="1989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29D932-B4FD-44A8-A4E8-12CBF0F10A88}"/>
              </a:ext>
            </a:extLst>
          </p:cNvPr>
          <p:cNvGrpSpPr/>
          <p:nvPr/>
        </p:nvGrpSpPr>
        <p:grpSpPr>
          <a:xfrm>
            <a:off x="6141603" y="2169591"/>
            <a:ext cx="3372739" cy="2255157"/>
            <a:chOff x="7127094" y="2108798"/>
            <a:chExt cx="3372739" cy="22551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5A2F56-0221-48BA-A44E-CFFD2AD2F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297" t="12521" r="13560" b="62177"/>
            <a:stretch/>
          </p:blipFill>
          <p:spPr>
            <a:xfrm>
              <a:off x="7222966" y="2276535"/>
              <a:ext cx="3142961" cy="2087420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3709FFC-8691-413D-9C98-A811215CE67C}"/>
                </a:ext>
              </a:extLst>
            </p:cNvPr>
            <p:cNvSpPr/>
            <p:nvPr/>
          </p:nvSpPr>
          <p:spPr>
            <a:xfrm>
              <a:off x="7127094" y="2108798"/>
              <a:ext cx="3372739" cy="221128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C87C1A-AD42-4798-935E-43730F5DB73B}"/>
              </a:ext>
            </a:extLst>
          </p:cNvPr>
          <p:cNvCxnSpPr>
            <a:cxnSpLocks/>
          </p:cNvCxnSpPr>
          <p:nvPr/>
        </p:nvCxnSpPr>
        <p:spPr>
          <a:xfrm flipV="1">
            <a:off x="7823621" y="1970689"/>
            <a:ext cx="0" cy="20159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3786B62-816A-47CB-AEB9-393C73EEE716}"/>
              </a:ext>
            </a:extLst>
          </p:cNvPr>
          <p:cNvCxnSpPr>
            <a:cxnSpLocks/>
          </p:cNvCxnSpPr>
          <p:nvPr/>
        </p:nvCxnSpPr>
        <p:spPr>
          <a:xfrm rot="10800000">
            <a:off x="3941382" y="4380879"/>
            <a:ext cx="1505605" cy="1056895"/>
          </a:xfrm>
          <a:prstGeom prst="bentConnector3">
            <a:avLst>
              <a:gd name="adj1" fmla="val 99739"/>
            </a:avLst>
          </a:prstGeom>
          <a:ln w="38100">
            <a:solidFill>
              <a:srgbClr val="FFC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48D2761-ED01-45E8-BCFE-4BBB1C86C564}"/>
              </a:ext>
            </a:extLst>
          </p:cNvPr>
          <p:cNvCxnSpPr>
            <a:cxnSpLocks/>
          </p:cNvCxnSpPr>
          <p:nvPr/>
        </p:nvCxnSpPr>
        <p:spPr>
          <a:xfrm flipV="1">
            <a:off x="7567448" y="4364672"/>
            <a:ext cx="1289964" cy="1216321"/>
          </a:xfrm>
          <a:prstGeom prst="bentConnector3">
            <a:avLst>
              <a:gd name="adj1" fmla="val 100720"/>
            </a:avLst>
          </a:prstGeom>
          <a:ln w="38100">
            <a:solidFill>
              <a:srgbClr val="19875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D3AB4D-3025-4564-8861-CE4BA3FB1C64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하단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문의하기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12F1BA-922D-4A39-9DA1-043E5C54C94F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6F5AE2-1ECE-4D5B-80A9-A842FD6B9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BAEDF0-3361-473C-9909-43117DFCD4A3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829651-DF6E-42D7-859D-86B79F097062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B1D681-FF95-45CE-9977-485FF49AF6EA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E721775-ADB9-4AD7-A628-350F8B708180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860136-DFF3-4E36-825F-012842E74B88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7945A5D-E76E-4936-A630-A67121FB0CE2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5B93BA2-DF54-4F77-A86D-7FAEBB9ACCBA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1BB170-0686-468D-950C-2447A628E528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7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  및 탈퇴기능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11B64D-B2FC-4684-A144-E570DCA7114A}"/>
              </a:ext>
            </a:extLst>
          </p:cNvPr>
          <p:cNvGrpSpPr/>
          <p:nvPr/>
        </p:nvGrpSpPr>
        <p:grpSpPr>
          <a:xfrm>
            <a:off x="2104309" y="2124223"/>
            <a:ext cx="3179902" cy="2065895"/>
            <a:chOff x="492208" y="3424065"/>
            <a:chExt cx="3179902" cy="206589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CE3A7D-516E-4428-B08E-173F3E62E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00" t="10093" r="4624" b="6768"/>
            <a:stretch/>
          </p:blipFill>
          <p:spPr>
            <a:xfrm>
              <a:off x="731333" y="3537180"/>
              <a:ext cx="2830211" cy="1952780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B58394D-F76B-48EB-ACA9-2893C1ECE522}"/>
                </a:ext>
              </a:extLst>
            </p:cNvPr>
            <p:cNvSpPr/>
            <p:nvPr/>
          </p:nvSpPr>
          <p:spPr>
            <a:xfrm>
              <a:off x="492208" y="3424065"/>
              <a:ext cx="3179902" cy="206589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5535C2-D3EF-4C35-B6AE-B97C20213D78}"/>
              </a:ext>
            </a:extLst>
          </p:cNvPr>
          <p:cNvGrpSpPr/>
          <p:nvPr/>
        </p:nvGrpSpPr>
        <p:grpSpPr>
          <a:xfrm>
            <a:off x="7807304" y="2091422"/>
            <a:ext cx="2625694" cy="2405227"/>
            <a:chOff x="7897789" y="2008439"/>
            <a:chExt cx="3865188" cy="36280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FB7376-0C15-45D1-8389-FDF50D6CE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77" t="3272" r="5793" b="50211"/>
            <a:stretch/>
          </p:blipFill>
          <p:spPr>
            <a:xfrm>
              <a:off x="8066654" y="2227367"/>
              <a:ext cx="3513443" cy="319024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2E45EA-2044-4616-85E3-A3665878BE44}"/>
                </a:ext>
              </a:extLst>
            </p:cNvPr>
            <p:cNvSpPr/>
            <p:nvPr/>
          </p:nvSpPr>
          <p:spPr>
            <a:xfrm>
              <a:off x="7897789" y="2008439"/>
              <a:ext cx="3865188" cy="36280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ABD05D-4201-459E-9D3C-1FD76461A47F}"/>
              </a:ext>
            </a:extLst>
          </p:cNvPr>
          <p:cNvCxnSpPr>
            <a:cxnSpLocks/>
          </p:cNvCxnSpPr>
          <p:nvPr/>
        </p:nvCxnSpPr>
        <p:spPr>
          <a:xfrm>
            <a:off x="5299122" y="2883981"/>
            <a:ext cx="5183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01CBD9-C8DA-46CC-B786-895F53E2E50C}"/>
              </a:ext>
            </a:extLst>
          </p:cNvPr>
          <p:cNvSpPr txBox="1"/>
          <p:nvPr/>
        </p:nvSpPr>
        <p:spPr>
          <a:xfrm>
            <a:off x="5817480" y="2714704"/>
            <a:ext cx="1163616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회원탈퇴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2C9DD2-82E7-4B28-BA3D-879C2C949D41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6981096" y="3827858"/>
            <a:ext cx="822100" cy="230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969B47-C4A4-42CB-A3B5-1645DF9D1803}"/>
              </a:ext>
            </a:extLst>
          </p:cNvPr>
          <p:cNvSpPr txBox="1"/>
          <p:nvPr/>
        </p:nvSpPr>
        <p:spPr>
          <a:xfrm>
            <a:off x="5546465" y="3681664"/>
            <a:ext cx="143463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572942-DA41-47B6-929B-8CAB34F19F54}"/>
              </a:ext>
            </a:extLst>
          </p:cNvPr>
          <p:cNvGrpSpPr/>
          <p:nvPr/>
        </p:nvGrpSpPr>
        <p:grpSpPr>
          <a:xfrm>
            <a:off x="4125347" y="4760431"/>
            <a:ext cx="4487463" cy="1166123"/>
            <a:chOff x="3713071" y="4749199"/>
            <a:chExt cx="4487463" cy="11661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3EC37E8-C2CD-43BD-BC03-316CF0A4F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217"/>
            <a:stretch/>
          </p:blipFill>
          <p:spPr>
            <a:xfrm>
              <a:off x="3713071" y="4749199"/>
              <a:ext cx="4487463" cy="116612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B14BAD7-7204-4798-8301-B13B8A44B7F5}"/>
                </a:ext>
              </a:extLst>
            </p:cNvPr>
            <p:cNvSpPr/>
            <p:nvPr/>
          </p:nvSpPr>
          <p:spPr>
            <a:xfrm>
              <a:off x="3806582" y="4749200"/>
              <a:ext cx="4377252" cy="11661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82ABB7A-8177-43F6-9AB1-0D2C05851216}"/>
              </a:ext>
            </a:extLst>
          </p:cNvPr>
          <p:cNvCxnSpPr>
            <a:cxnSpLocks/>
          </p:cNvCxnSpPr>
          <p:nvPr/>
        </p:nvCxnSpPr>
        <p:spPr>
          <a:xfrm rot="10800000">
            <a:off x="3468414" y="4190119"/>
            <a:ext cx="1915512" cy="1574465"/>
          </a:xfrm>
          <a:prstGeom prst="bentConnector3">
            <a:avLst>
              <a:gd name="adj1" fmla="val 101440"/>
            </a:avLst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52876F9-B6C2-46B1-8B1B-6C682892BEC3}"/>
              </a:ext>
            </a:extLst>
          </p:cNvPr>
          <p:cNvCxnSpPr>
            <a:cxnSpLocks/>
          </p:cNvCxnSpPr>
          <p:nvPr/>
        </p:nvCxnSpPr>
        <p:spPr>
          <a:xfrm flipV="1">
            <a:off x="7496503" y="4494281"/>
            <a:ext cx="1854505" cy="1270303"/>
          </a:xfrm>
          <a:prstGeom prst="bentConnector3">
            <a:avLst>
              <a:gd name="adj1" fmla="val 101857"/>
            </a:avLst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7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  및 탈퇴기능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EFAD07-BDD7-4CD5-9995-7ADEF4FB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10" y="1769803"/>
            <a:ext cx="7003643" cy="416679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1E40A77-0290-4158-B0D1-B7FE2EB1DFB6}"/>
              </a:ext>
            </a:extLst>
          </p:cNvPr>
          <p:cNvSpPr/>
          <p:nvPr/>
        </p:nvSpPr>
        <p:spPr>
          <a:xfrm>
            <a:off x="9249359" y="1857375"/>
            <a:ext cx="714376" cy="24153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61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220C570-7F10-4002-8440-B18F973AB847}"/>
              </a:ext>
            </a:extLst>
          </p:cNvPr>
          <p:cNvGrpSpPr/>
          <p:nvPr/>
        </p:nvGrpSpPr>
        <p:grpSpPr>
          <a:xfrm>
            <a:off x="1821472" y="2495775"/>
            <a:ext cx="8950362" cy="1866449"/>
            <a:chOff x="1161827" y="3119718"/>
            <a:chExt cx="8950362" cy="18664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B50CAC-79AC-400E-8F14-F6E27E6B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150" y="3329285"/>
              <a:ext cx="8512885" cy="1656882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8120B38-250F-46AC-8812-D669D69CF4BD}"/>
                </a:ext>
              </a:extLst>
            </p:cNvPr>
            <p:cNvSpPr/>
            <p:nvPr/>
          </p:nvSpPr>
          <p:spPr>
            <a:xfrm>
              <a:off x="1161827" y="3119718"/>
              <a:ext cx="8950362" cy="151682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632A14-9DF3-4FF4-8813-24DF6E24644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대시보드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7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고객소리함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CC501C-91E2-4A2D-8AE0-09A113E6E4F4}"/>
              </a:ext>
            </a:extLst>
          </p:cNvPr>
          <p:cNvSpPr/>
          <p:nvPr/>
        </p:nvSpPr>
        <p:spPr>
          <a:xfrm>
            <a:off x="1984827" y="1551015"/>
            <a:ext cx="8686471" cy="493709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826933-B078-4DA6-B7E0-62CB5E68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75" y="2022661"/>
            <a:ext cx="8145707" cy="413489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EEE750-ADCB-40AF-A2FF-FEAB1D406F89}"/>
              </a:ext>
            </a:extLst>
          </p:cNvPr>
          <p:cNvSpPr/>
          <p:nvPr/>
        </p:nvSpPr>
        <p:spPr>
          <a:xfrm>
            <a:off x="3571539" y="4442908"/>
            <a:ext cx="3415522" cy="187992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EE6E19D-C953-436C-9963-2D4B19680498}"/>
              </a:ext>
            </a:extLst>
          </p:cNvPr>
          <p:cNvSpPr/>
          <p:nvPr/>
        </p:nvSpPr>
        <p:spPr>
          <a:xfrm>
            <a:off x="6977169" y="4442908"/>
            <a:ext cx="3415522" cy="187992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B434AE-7921-4B5A-8B4A-EDEBB327E3BE}"/>
              </a:ext>
            </a:extLst>
          </p:cNvPr>
          <p:cNvSpPr/>
          <p:nvPr/>
        </p:nvSpPr>
        <p:spPr>
          <a:xfrm>
            <a:off x="9431705" y="2318568"/>
            <a:ext cx="929577" cy="6454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5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3328" y="71907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내용상세보기기능 및 답변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6B58-DBBC-4201-809F-7225A63FDC9E}"/>
              </a:ext>
            </a:extLst>
          </p:cNvPr>
          <p:cNvCxnSpPr>
            <a:cxnSpLocks/>
          </p:cNvCxnSpPr>
          <p:nvPr/>
        </p:nvCxnSpPr>
        <p:spPr>
          <a:xfrm>
            <a:off x="7913693" y="5377349"/>
            <a:ext cx="0" cy="34426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EA707-0D70-4E8E-82DC-1A01B6BB76CC}"/>
              </a:ext>
            </a:extLst>
          </p:cNvPr>
          <p:cNvSpPr txBox="1"/>
          <p:nvPr/>
        </p:nvSpPr>
        <p:spPr>
          <a:xfrm>
            <a:off x="6459469" y="5721616"/>
            <a:ext cx="2908448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읽음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’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처리로 변경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답변은 해당유저 마이페이지에 게시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382F82-2784-4974-8540-C4F3ABAAD415}"/>
              </a:ext>
            </a:extLst>
          </p:cNvPr>
          <p:cNvGrpSpPr/>
          <p:nvPr/>
        </p:nvGrpSpPr>
        <p:grpSpPr>
          <a:xfrm>
            <a:off x="750996" y="1534842"/>
            <a:ext cx="4167741" cy="2532062"/>
            <a:chOff x="3660868" y="2944048"/>
            <a:chExt cx="4167741" cy="282053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9613777-8C7B-47A3-B433-D998E770B248}"/>
                </a:ext>
              </a:extLst>
            </p:cNvPr>
            <p:cNvSpPr/>
            <p:nvPr/>
          </p:nvSpPr>
          <p:spPr>
            <a:xfrm>
              <a:off x="3660868" y="2944048"/>
              <a:ext cx="4167741" cy="2820533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08E991-3622-4B0E-B081-895E13734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4492" r="41538" b="4073"/>
            <a:stretch/>
          </p:blipFill>
          <p:spPr>
            <a:xfrm>
              <a:off x="3840738" y="3198517"/>
              <a:ext cx="3909043" cy="235147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4AD506-E336-4400-BE05-B5F3040E621E}"/>
              </a:ext>
            </a:extLst>
          </p:cNvPr>
          <p:cNvGrpSpPr/>
          <p:nvPr/>
        </p:nvGrpSpPr>
        <p:grpSpPr>
          <a:xfrm>
            <a:off x="5629568" y="1255937"/>
            <a:ext cx="3441143" cy="3161385"/>
            <a:chOff x="4846574" y="1424391"/>
            <a:chExt cx="3441143" cy="37263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AA7368D-ECBA-4314-8597-7647CFA1E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2" t="813"/>
            <a:stretch/>
          </p:blipFill>
          <p:spPr>
            <a:xfrm>
              <a:off x="5130741" y="1620783"/>
              <a:ext cx="2998763" cy="3400288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643B83-29F5-473F-93F6-6E8888B366CB}"/>
                </a:ext>
              </a:extLst>
            </p:cNvPr>
            <p:cNvSpPr/>
            <p:nvPr/>
          </p:nvSpPr>
          <p:spPr>
            <a:xfrm>
              <a:off x="4846574" y="1424391"/>
              <a:ext cx="3441143" cy="3726344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6B2CE6-26D0-41DC-89E8-13DC26CE84FA}"/>
              </a:ext>
            </a:extLst>
          </p:cNvPr>
          <p:cNvCxnSpPr>
            <a:cxnSpLocks/>
          </p:cNvCxnSpPr>
          <p:nvPr/>
        </p:nvCxnSpPr>
        <p:spPr>
          <a:xfrm>
            <a:off x="4918737" y="3405105"/>
            <a:ext cx="710831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F0F953-37C5-4B12-B52E-D39026C39114}"/>
              </a:ext>
            </a:extLst>
          </p:cNvPr>
          <p:cNvGrpSpPr/>
          <p:nvPr/>
        </p:nvGrpSpPr>
        <p:grpSpPr>
          <a:xfrm>
            <a:off x="736099" y="4793169"/>
            <a:ext cx="9831104" cy="1726896"/>
            <a:chOff x="247558" y="6755964"/>
            <a:chExt cx="11315551" cy="24922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655E01B-0919-4952-850F-E4245526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360" y="6924232"/>
              <a:ext cx="10801350" cy="2152650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7C5ABF0-AC88-4269-BB03-ACF4107E5938}"/>
                </a:ext>
              </a:extLst>
            </p:cNvPr>
            <p:cNvSpPr/>
            <p:nvPr/>
          </p:nvSpPr>
          <p:spPr>
            <a:xfrm>
              <a:off x="247558" y="6755964"/>
              <a:ext cx="11315551" cy="249220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AA2D11-E92E-48E7-B1D7-F4D5FF5AE4A9}"/>
              </a:ext>
            </a:extLst>
          </p:cNvPr>
          <p:cNvCxnSpPr>
            <a:cxnSpLocks/>
          </p:cNvCxnSpPr>
          <p:nvPr/>
        </p:nvCxnSpPr>
        <p:spPr>
          <a:xfrm>
            <a:off x="4572000" y="4568120"/>
            <a:ext cx="0" cy="22504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564857F-295B-4F24-8618-1F9464840F41}"/>
              </a:ext>
            </a:extLst>
          </p:cNvPr>
          <p:cNvSpPr txBox="1"/>
          <p:nvPr/>
        </p:nvSpPr>
        <p:spPr>
          <a:xfrm>
            <a:off x="1615347" y="4265906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답변 마이페이지에 게시된  상황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2F596D-9FC1-4E10-9FD7-8C831E48B646}"/>
              </a:ext>
            </a:extLst>
          </p:cNvPr>
          <p:cNvGrpSpPr/>
          <p:nvPr/>
        </p:nvGrpSpPr>
        <p:grpSpPr>
          <a:xfrm>
            <a:off x="5521660" y="5185089"/>
            <a:ext cx="841916" cy="559147"/>
            <a:chOff x="4163475" y="1511425"/>
            <a:chExt cx="841916" cy="5591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B85CDD8-D770-4FCD-AADF-A99EF98FD786}"/>
                </a:ext>
              </a:extLst>
            </p:cNvPr>
            <p:cNvSpPr/>
            <p:nvPr/>
          </p:nvSpPr>
          <p:spPr>
            <a:xfrm>
              <a:off x="4163475" y="1511425"/>
              <a:ext cx="841916" cy="559147"/>
            </a:xfrm>
            <a:prstGeom prst="roundRect">
              <a:avLst/>
            </a:prstGeom>
            <a:solidFill>
              <a:srgbClr val="6C757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1EE25C9-8194-4F16-AC0B-A561FAC65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350" t="23522" r="30050" b="13596"/>
            <a:stretch/>
          </p:blipFill>
          <p:spPr>
            <a:xfrm>
              <a:off x="4275622" y="1561121"/>
              <a:ext cx="617622" cy="459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 animBg="1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6CD84-B9D1-4A03-986F-C7AE199F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01" y="1453771"/>
            <a:ext cx="6855662" cy="1170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BEC413-C2F1-454C-8F90-786074755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76" y="3106239"/>
            <a:ext cx="6724708" cy="279663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C06B3B-AA56-4480-AF9D-3895A1D1BF34}"/>
              </a:ext>
            </a:extLst>
          </p:cNvPr>
          <p:cNvSpPr/>
          <p:nvPr/>
        </p:nvSpPr>
        <p:spPr>
          <a:xfrm>
            <a:off x="709872" y="1413094"/>
            <a:ext cx="7079891" cy="138797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715F0E-6557-4BB1-91F7-A67D1CD3480F}"/>
              </a:ext>
            </a:extLst>
          </p:cNvPr>
          <p:cNvSpPr/>
          <p:nvPr/>
        </p:nvSpPr>
        <p:spPr>
          <a:xfrm>
            <a:off x="709871" y="3061175"/>
            <a:ext cx="7079890" cy="318915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D6F74-3FF1-4342-95DA-DBB11086598E}"/>
              </a:ext>
            </a:extLst>
          </p:cNvPr>
          <p:cNvSpPr txBox="1"/>
          <p:nvPr/>
        </p:nvSpPr>
        <p:spPr>
          <a:xfrm>
            <a:off x="8137003" y="1994701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에서 본 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73F9F8-4BCA-4094-B74C-43A27BA83002}"/>
              </a:ext>
            </a:extLst>
          </p:cNvPr>
          <p:cNvCxnSpPr>
            <a:cxnSpLocks/>
          </p:cNvCxnSpPr>
          <p:nvPr/>
        </p:nvCxnSpPr>
        <p:spPr>
          <a:xfrm>
            <a:off x="7789761" y="2152961"/>
            <a:ext cx="34724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1E0C6-DAD4-4C72-8A03-9A5A0172A9DE}"/>
              </a:ext>
            </a:extLst>
          </p:cNvPr>
          <p:cNvSpPr txBox="1"/>
          <p:nvPr/>
        </p:nvSpPr>
        <p:spPr>
          <a:xfrm>
            <a:off x="8137003" y="3491833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에서 본 화면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8BD170-E9F1-4E1D-ABD6-72A348D02367}"/>
              </a:ext>
            </a:extLst>
          </p:cNvPr>
          <p:cNvCxnSpPr>
            <a:cxnSpLocks/>
          </p:cNvCxnSpPr>
          <p:nvPr/>
        </p:nvCxnSpPr>
        <p:spPr>
          <a:xfrm>
            <a:off x="7789761" y="3650093"/>
            <a:ext cx="34724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F6FCDF-DBA9-487B-8F9C-915F61E6D957}"/>
              </a:ext>
            </a:extLst>
          </p:cNvPr>
          <p:cNvSpPr/>
          <p:nvPr/>
        </p:nvSpPr>
        <p:spPr>
          <a:xfrm>
            <a:off x="2025568" y="1938829"/>
            <a:ext cx="5598515" cy="623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36F37D-B0E0-49E6-B904-FE2D040CEC3E}"/>
              </a:ext>
            </a:extLst>
          </p:cNvPr>
          <p:cNvSpPr/>
          <p:nvPr/>
        </p:nvSpPr>
        <p:spPr>
          <a:xfrm>
            <a:off x="1827930" y="3684327"/>
            <a:ext cx="4896961" cy="552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5C9BE3-5EC6-484C-9E74-F77691DB80A4}"/>
              </a:ext>
            </a:extLst>
          </p:cNvPr>
          <p:cNvSpPr/>
          <p:nvPr/>
        </p:nvSpPr>
        <p:spPr>
          <a:xfrm>
            <a:off x="893916" y="4241594"/>
            <a:ext cx="6724708" cy="1162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65BC37-55C8-4224-8627-0898D02A932A}"/>
              </a:ext>
            </a:extLst>
          </p:cNvPr>
          <p:cNvSpPr/>
          <p:nvPr/>
        </p:nvSpPr>
        <p:spPr>
          <a:xfrm>
            <a:off x="934101" y="5475231"/>
            <a:ext cx="6695443" cy="42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9E3BF-9E52-4C62-A23E-0FE581B7436A}"/>
              </a:ext>
            </a:extLst>
          </p:cNvPr>
          <p:cNvSpPr txBox="1"/>
          <p:nvPr/>
        </p:nvSpPr>
        <p:spPr>
          <a:xfrm>
            <a:off x="7963382" y="2436741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근태관련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40143A-94A4-4D9F-95C8-DF5DA82C2B80}"/>
              </a:ext>
            </a:extLst>
          </p:cNvPr>
          <p:cNvCxnSpPr>
            <a:cxnSpLocks/>
          </p:cNvCxnSpPr>
          <p:nvPr/>
        </p:nvCxnSpPr>
        <p:spPr>
          <a:xfrm>
            <a:off x="7616140" y="2556089"/>
            <a:ext cx="3472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AD9727-3AE3-49FD-8496-EF2B5E6D00E0}"/>
              </a:ext>
            </a:extLst>
          </p:cNvPr>
          <p:cNvSpPr txBox="1"/>
          <p:nvPr/>
        </p:nvSpPr>
        <p:spPr>
          <a:xfrm>
            <a:off x="8148726" y="4745615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사원리스트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추가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EA7DE0-BA1B-4B7E-8001-E41916BF00AD}"/>
              </a:ext>
            </a:extLst>
          </p:cNvPr>
          <p:cNvCxnSpPr>
            <a:cxnSpLocks/>
          </p:cNvCxnSpPr>
          <p:nvPr/>
        </p:nvCxnSpPr>
        <p:spPr>
          <a:xfrm>
            <a:off x="7610312" y="4891809"/>
            <a:ext cx="5384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B0C887-D540-4513-8B7E-4B02539B7FF3}"/>
              </a:ext>
            </a:extLst>
          </p:cNvPr>
          <p:cNvSpPr txBox="1"/>
          <p:nvPr/>
        </p:nvSpPr>
        <p:spPr>
          <a:xfrm>
            <a:off x="8160449" y="5536357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직원들의 시간외 근무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`,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승인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7D2B3F-D504-4D67-9C30-1E5673C1EEC4}"/>
              </a:ext>
            </a:extLst>
          </p:cNvPr>
          <p:cNvCxnSpPr>
            <a:cxnSpLocks/>
          </p:cNvCxnSpPr>
          <p:nvPr/>
        </p:nvCxnSpPr>
        <p:spPr>
          <a:xfrm>
            <a:off x="7622035" y="5682551"/>
            <a:ext cx="5384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D8519-0661-439D-9DDA-BC1692B8328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9F9BF5-1B40-4C90-817A-5536A5EFDA7A}"/>
              </a:ext>
            </a:extLst>
          </p:cNvPr>
          <p:cNvSpPr/>
          <p:nvPr/>
        </p:nvSpPr>
        <p:spPr>
          <a:xfrm>
            <a:off x="2389281" y="1093419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근태관리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1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FBD755-7BF0-4150-B820-9EA5EC68D9CF}"/>
              </a:ext>
            </a:extLst>
          </p:cNvPr>
          <p:cNvGrpSpPr/>
          <p:nvPr/>
        </p:nvGrpSpPr>
        <p:grpSpPr>
          <a:xfrm>
            <a:off x="3175966" y="1216613"/>
            <a:ext cx="6110264" cy="1052097"/>
            <a:chOff x="3532501" y="359871"/>
            <a:chExt cx="6110264" cy="9975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52F04E-505B-4556-A45D-7A1603C15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40" t="41508"/>
            <a:stretch/>
          </p:blipFill>
          <p:spPr>
            <a:xfrm>
              <a:off x="3657600" y="507721"/>
              <a:ext cx="5831420" cy="68470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50029BA-A7B8-431E-8A7A-B02A0C62E03C}"/>
                </a:ext>
              </a:extLst>
            </p:cNvPr>
            <p:cNvSpPr/>
            <p:nvPr/>
          </p:nvSpPr>
          <p:spPr>
            <a:xfrm>
              <a:off x="3532501" y="359871"/>
              <a:ext cx="6110264" cy="9975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3A856D-7048-4611-B4EA-DF740665B965}"/>
              </a:ext>
            </a:extLst>
          </p:cNvPr>
          <p:cNvGrpSpPr/>
          <p:nvPr/>
        </p:nvGrpSpPr>
        <p:grpSpPr>
          <a:xfrm>
            <a:off x="2070492" y="2335630"/>
            <a:ext cx="2996821" cy="2732742"/>
            <a:chOff x="1237673" y="1876203"/>
            <a:chExt cx="3251200" cy="29636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37CBCF-8A14-4D8B-907E-15ED1EB6E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545" r="1741" b="545"/>
            <a:stretch/>
          </p:blipFill>
          <p:spPr>
            <a:xfrm>
              <a:off x="1441895" y="2115137"/>
              <a:ext cx="2825306" cy="2474296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C35C7EB-4054-40AE-8886-EF253F0C2211}"/>
                </a:ext>
              </a:extLst>
            </p:cNvPr>
            <p:cNvSpPr/>
            <p:nvPr/>
          </p:nvSpPr>
          <p:spPr>
            <a:xfrm>
              <a:off x="1237673" y="1876203"/>
              <a:ext cx="3251200" cy="296365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B12C66-AF89-4118-AEA4-DAF261C6A0A8}"/>
              </a:ext>
            </a:extLst>
          </p:cNvPr>
          <p:cNvGrpSpPr/>
          <p:nvPr/>
        </p:nvGrpSpPr>
        <p:grpSpPr>
          <a:xfrm>
            <a:off x="6569366" y="2335630"/>
            <a:ext cx="3251200" cy="4151805"/>
            <a:chOff x="7079507" y="1736446"/>
            <a:chExt cx="3251200" cy="42210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AD5A2D-10A3-41AA-A096-CF06B0203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7262" y="2041246"/>
              <a:ext cx="3015691" cy="358249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871F6B8-78E7-441D-B4DB-D680B15BABF7}"/>
                </a:ext>
              </a:extLst>
            </p:cNvPr>
            <p:cNvSpPr/>
            <p:nvPr/>
          </p:nvSpPr>
          <p:spPr>
            <a:xfrm>
              <a:off x="7079507" y="1736446"/>
              <a:ext cx="3251200" cy="4221009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CD9829-2F0A-4FAB-8F3E-A88A66D0D51C}"/>
              </a:ext>
            </a:extLst>
          </p:cNvPr>
          <p:cNvSpPr txBox="1"/>
          <p:nvPr/>
        </p:nvSpPr>
        <p:spPr>
          <a:xfrm>
            <a:off x="3568902" y="2946428"/>
            <a:ext cx="1294083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3ADA0A-9233-492E-80B6-C1332EB9115F}"/>
              </a:ext>
            </a:extLst>
          </p:cNvPr>
          <p:cNvCxnSpPr>
            <a:cxnSpLocks/>
          </p:cNvCxnSpPr>
          <p:nvPr/>
        </p:nvCxnSpPr>
        <p:spPr>
          <a:xfrm>
            <a:off x="4862985" y="3075428"/>
            <a:ext cx="170638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DC33DA-AD1B-4D99-9998-9DCBB281D6AF}"/>
              </a:ext>
            </a:extLst>
          </p:cNvPr>
          <p:cNvSpPr txBox="1"/>
          <p:nvPr/>
        </p:nvSpPr>
        <p:spPr>
          <a:xfrm>
            <a:off x="3773231" y="4519743"/>
            <a:ext cx="528226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F60C60-6180-475A-B3DF-06FACC332CC8}"/>
              </a:ext>
            </a:extLst>
          </p:cNvPr>
          <p:cNvCxnSpPr>
            <a:cxnSpLocks/>
          </p:cNvCxnSpPr>
          <p:nvPr/>
        </p:nvCxnSpPr>
        <p:spPr>
          <a:xfrm>
            <a:off x="4100224" y="4837462"/>
            <a:ext cx="0" cy="5184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0D594E-35A1-43FA-87AC-D31925724D5B}"/>
              </a:ext>
            </a:extLst>
          </p:cNvPr>
          <p:cNvSpPr txBox="1"/>
          <p:nvPr/>
        </p:nvSpPr>
        <p:spPr>
          <a:xfrm>
            <a:off x="1151856" y="5372346"/>
            <a:ext cx="5083031" cy="9387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신청자와 사유와 시작시간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종료시간이 기재됨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사전신청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현재시간부로 신청되며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“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종료하기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누른 시간부로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상태변경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소급신청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신청날짜와 시간이 저장되며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9BA644-036B-4D48-95E0-2FDA231DB274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C6ECEA-6947-4C8B-A4AF-7170BF35A93B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31A84-94A5-4423-9451-047C6B6B8C76}"/>
              </a:ext>
            </a:extLst>
          </p:cNvPr>
          <p:cNvSpPr txBox="1"/>
          <p:nvPr/>
        </p:nvSpPr>
        <p:spPr>
          <a:xfrm>
            <a:off x="3329932" y="1403190"/>
            <a:ext cx="2851794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1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9D4B40C-EA09-4DC9-81F6-7BEF31E9CF54}"/>
              </a:ext>
            </a:extLst>
          </p:cNvPr>
          <p:cNvGrpSpPr/>
          <p:nvPr/>
        </p:nvGrpSpPr>
        <p:grpSpPr>
          <a:xfrm>
            <a:off x="1988676" y="1730261"/>
            <a:ext cx="8520801" cy="1465516"/>
            <a:chOff x="1727419" y="755170"/>
            <a:chExt cx="8520801" cy="14655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67BF75-AFD9-406F-98EB-BB7A4194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3779" y="884914"/>
              <a:ext cx="7907920" cy="119191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AACF48C-9E28-420A-8179-5303E41531CB}"/>
                </a:ext>
              </a:extLst>
            </p:cNvPr>
            <p:cNvSpPr/>
            <p:nvPr/>
          </p:nvSpPr>
          <p:spPr>
            <a:xfrm>
              <a:off x="1727419" y="755170"/>
              <a:ext cx="8520801" cy="14655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56CF49-0E92-4FF1-9D76-7B602731D1D9}"/>
              </a:ext>
            </a:extLst>
          </p:cNvPr>
          <p:cNvGrpSpPr/>
          <p:nvPr/>
        </p:nvGrpSpPr>
        <p:grpSpPr>
          <a:xfrm>
            <a:off x="693571" y="3467038"/>
            <a:ext cx="4233222" cy="2830286"/>
            <a:chOff x="6576293" y="2543466"/>
            <a:chExt cx="4233222" cy="26726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AFCB85-897B-4A3A-93C4-9289AD289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582"/>
            <a:stretch/>
          </p:blipFill>
          <p:spPr>
            <a:xfrm>
              <a:off x="6717729" y="2785805"/>
              <a:ext cx="3962400" cy="217808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5DFCAFA-01FB-4D13-B87F-CCAF20068A75}"/>
                </a:ext>
              </a:extLst>
            </p:cNvPr>
            <p:cNvSpPr/>
            <p:nvPr/>
          </p:nvSpPr>
          <p:spPr>
            <a:xfrm>
              <a:off x="6576293" y="2543466"/>
              <a:ext cx="4233222" cy="267263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CD5EF-A670-47C5-B268-6042F4FA5697}"/>
              </a:ext>
            </a:extLst>
          </p:cNvPr>
          <p:cNvGrpSpPr/>
          <p:nvPr/>
        </p:nvGrpSpPr>
        <p:grpSpPr>
          <a:xfrm>
            <a:off x="5113318" y="4076316"/>
            <a:ext cx="6385111" cy="1890042"/>
            <a:chOff x="346139" y="3095616"/>
            <a:chExt cx="6385111" cy="189004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FA0E54-1558-43A8-83AB-D7C05D24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638" y="3406150"/>
              <a:ext cx="6047654" cy="134049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3375AA-AE7A-4F49-A1EA-94B1109E41B7}"/>
                </a:ext>
              </a:extLst>
            </p:cNvPr>
            <p:cNvSpPr/>
            <p:nvPr/>
          </p:nvSpPr>
          <p:spPr>
            <a:xfrm>
              <a:off x="346139" y="3095616"/>
              <a:ext cx="6385111" cy="189004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F74325-D9B7-4299-BFEE-7F3DBC0FA1E0}"/>
              </a:ext>
            </a:extLst>
          </p:cNvPr>
          <p:cNvSpPr txBox="1"/>
          <p:nvPr/>
        </p:nvSpPr>
        <p:spPr>
          <a:xfrm>
            <a:off x="5348764" y="1309556"/>
            <a:ext cx="5083031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좋은하루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보내세요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-&gt;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진행중으로 변경 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289955-F004-4F31-BA7F-7A3A3A58048D}"/>
              </a:ext>
            </a:extLst>
          </p:cNvPr>
          <p:cNvCxnSpPr>
            <a:cxnSpLocks/>
          </p:cNvCxnSpPr>
          <p:nvPr/>
        </p:nvCxnSpPr>
        <p:spPr>
          <a:xfrm>
            <a:off x="4200097" y="3000591"/>
            <a:ext cx="0" cy="3903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A84526-6243-4DB5-85B8-CA63E2456A36}"/>
              </a:ext>
            </a:extLst>
          </p:cNvPr>
          <p:cNvSpPr txBox="1"/>
          <p:nvPr/>
        </p:nvSpPr>
        <p:spPr>
          <a:xfrm>
            <a:off x="5113318" y="3516235"/>
            <a:ext cx="5083031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“,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종료할 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변경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2F7CFA-F8DB-40BF-A8E5-2400D6266A51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36914-200D-4CC4-9B80-FCEA000E40D5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신청 세부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6CACD-FCE3-47BF-86B3-D21625FF4185}"/>
              </a:ext>
            </a:extLst>
          </p:cNvPr>
          <p:cNvSpPr txBox="1"/>
          <p:nvPr/>
        </p:nvSpPr>
        <p:spPr>
          <a:xfrm>
            <a:off x="3443299" y="2687053"/>
            <a:ext cx="3195621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547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3C223A-1407-4728-A17B-C5A1D99C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84" y="5375886"/>
            <a:ext cx="5811460" cy="10674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716F41-2CE0-47D2-A013-2D079BEA19B1}"/>
              </a:ext>
            </a:extLst>
          </p:cNvPr>
          <p:cNvGrpSpPr/>
          <p:nvPr/>
        </p:nvGrpSpPr>
        <p:grpSpPr>
          <a:xfrm>
            <a:off x="3686298" y="1638823"/>
            <a:ext cx="6110264" cy="997596"/>
            <a:chOff x="3219954" y="1033817"/>
            <a:chExt cx="6110264" cy="9975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7AD230-4D65-4363-921A-353456B54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40" t="41508"/>
            <a:stretch/>
          </p:blipFill>
          <p:spPr>
            <a:xfrm>
              <a:off x="3359376" y="1190263"/>
              <a:ext cx="5831420" cy="684704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3932962-0097-46B4-9A14-CA3E722DB6D8}"/>
                </a:ext>
              </a:extLst>
            </p:cNvPr>
            <p:cNvSpPr/>
            <p:nvPr/>
          </p:nvSpPr>
          <p:spPr>
            <a:xfrm>
              <a:off x="3219954" y="1033817"/>
              <a:ext cx="6110264" cy="9975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DA5081-711B-4A59-8737-6131BA9A26FB}"/>
              </a:ext>
            </a:extLst>
          </p:cNvPr>
          <p:cNvGrpSpPr/>
          <p:nvPr/>
        </p:nvGrpSpPr>
        <p:grpSpPr>
          <a:xfrm>
            <a:off x="7603416" y="2814001"/>
            <a:ext cx="2412602" cy="2391581"/>
            <a:chOff x="7434071" y="3049522"/>
            <a:chExt cx="2437773" cy="23323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DA590D-3871-415F-BA29-1B2FB3203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146"/>
            <a:stretch/>
          </p:blipFill>
          <p:spPr>
            <a:xfrm>
              <a:off x="7553911" y="3255099"/>
              <a:ext cx="2210105" cy="203476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7A6548F-5D46-4779-80F6-A7EE227008E0}"/>
                </a:ext>
              </a:extLst>
            </p:cNvPr>
            <p:cNvSpPr/>
            <p:nvPr/>
          </p:nvSpPr>
          <p:spPr>
            <a:xfrm>
              <a:off x="7434071" y="3049522"/>
              <a:ext cx="2437773" cy="233233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0758ED-3F43-494F-9014-6C7A49620571}"/>
              </a:ext>
            </a:extLst>
          </p:cNvPr>
          <p:cNvGrpSpPr/>
          <p:nvPr/>
        </p:nvGrpSpPr>
        <p:grpSpPr>
          <a:xfrm>
            <a:off x="3228525" y="2743034"/>
            <a:ext cx="2359960" cy="2332334"/>
            <a:chOff x="2224234" y="3607306"/>
            <a:chExt cx="2850686" cy="2555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AE87F7-815C-4430-9C68-0D513372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299" t="13281" r="13750" b="53794"/>
            <a:stretch/>
          </p:blipFill>
          <p:spPr>
            <a:xfrm>
              <a:off x="2332062" y="3803003"/>
              <a:ext cx="2525675" cy="2243225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427FE1C-B16F-4BC5-BBC6-670D13B061D3}"/>
                </a:ext>
              </a:extLst>
            </p:cNvPr>
            <p:cNvSpPr/>
            <p:nvPr/>
          </p:nvSpPr>
          <p:spPr>
            <a:xfrm>
              <a:off x="2224234" y="3607306"/>
              <a:ext cx="2850686" cy="2555750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AE1C998-C8A1-4EFD-8756-202A514D28D3}"/>
              </a:ext>
            </a:extLst>
          </p:cNvPr>
          <p:cNvSpPr txBox="1"/>
          <p:nvPr/>
        </p:nvSpPr>
        <p:spPr>
          <a:xfrm>
            <a:off x="1389139" y="3540677"/>
            <a:ext cx="1638373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유형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17806-48D2-41DE-AA83-0CF6C703CB9F}"/>
              </a:ext>
            </a:extLst>
          </p:cNvPr>
          <p:cNvSpPr txBox="1"/>
          <p:nvPr/>
        </p:nvSpPr>
        <p:spPr>
          <a:xfrm>
            <a:off x="5858329" y="3414704"/>
            <a:ext cx="1638373" cy="8925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시작일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내용을 입력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신청하기 누르면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저장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9ACA2E4-56BC-4331-B206-CD5BAF0B50B8}"/>
              </a:ext>
            </a:extLst>
          </p:cNvPr>
          <p:cNvCxnSpPr>
            <a:cxnSpLocks/>
          </p:cNvCxnSpPr>
          <p:nvPr/>
        </p:nvCxnSpPr>
        <p:spPr>
          <a:xfrm>
            <a:off x="6819801" y="4318763"/>
            <a:ext cx="0" cy="9756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BE43AC-8CB3-45A4-AE8A-4CDE4FE154D6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B2AC20-97DD-4643-82D2-677C1D975354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017BA-0106-4A8E-B13D-3448CF6E6B43}"/>
              </a:ext>
            </a:extLst>
          </p:cNvPr>
          <p:cNvSpPr txBox="1"/>
          <p:nvPr/>
        </p:nvSpPr>
        <p:spPr>
          <a:xfrm>
            <a:off x="6713684" y="1809976"/>
            <a:ext cx="2839892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55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통합플랫폼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23C2E7-C670-424E-8608-572F86D349BA}"/>
              </a:ext>
            </a:extLst>
          </p:cNvPr>
          <p:cNvSpPr/>
          <p:nvPr/>
        </p:nvSpPr>
        <p:spPr>
          <a:xfrm>
            <a:off x="8752989" y="1559352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SNS,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및 영상 공유 등을 통해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환경 구축을 통한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지속이용고객 확보 및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범용성제고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64604-497A-488B-941B-52BA5407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07" y="2259818"/>
            <a:ext cx="4887375" cy="350476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529778-5B6E-4B52-B98E-01181D3D9E3A}"/>
              </a:ext>
            </a:extLst>
          </p:cNvPr>
          <p:cNvSpPr/>
          <p:nvPr/>
        </p:nvSpPr>
        <p:spPr>
          <a:xfrm>
            <a:off x="1325324" y="4677097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홍보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리뷰를 통한 홍보 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사용자와 일반 사용자의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접촉의 기회 증대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743666-CAD8-4430-8EC3-B819DF94DA92}"/>
              </a:ext>
            </a:extLst>
          </p:cNvPr>
          <p:cNvSpPr/>
          <p:nvPr/>
        </p:nvSpPr>
        <p:spPr>
          <a:xfrm>
            <a:off x="8332358" y="4483469"/>
            <a:ext cx="34254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페이지 관리자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 사용자와 비즈니스 사용자 모두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사이트내에서 관리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직원들 근태 또한 사이트 내에서 관리하여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업무효율성을 증대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AB8CAC-A43C-4183-A0D9-8352E92F4214}"/>
              </a:ext>
            </a:extLst>
          </p:cNvPr>
          <p:cNvSpPr/>
          <p:nvPr/>
        </p:nvSpPr>
        <p:spPr>
          <a:xfrm>
            <a:off x="808641" y="2005592"/>
            <a:ext cx="34254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검색기능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사용자의 리뷰를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통한 정보획득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가격 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146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B3A78A18-E759-4B74-AFD3-E25D1CD2CB81}"/>
              </a:ext>
            </a:extLst>
          </p:cNvPr>
          <p:cNvGrpSpPr/>
          <p:nvPr/>
        </p:nvGrpSpPr>
        <p:grpSpPr>
          <a:xfrm>
            <a:off x="758588" y="5003537"/>
            <a:ext cx="11154618" cy="1214496"/>
            <a:chOff x="674388" y="3033108"/>
            <a:chExt cx="11154618" cy="12144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04C3D55-C5D8-4750-AF15-7972F626DFF6}"/>
                </a:ext>
              </a:extLst>
            </p:cNvPr>
            <p:cNvGrpSpPr/>
            <p:nvPr/>
          </p:nvGrpSpPr>
          <p:grpSpPr>
            <a:xfrm>
              <a:off x="674388" y="3033108"/>
              <a:ext cx="4916045" cy="1164361"/>
              <a:chOff x="2679438" y="3181063"/>
              <a:chExt cx="6171954" cy="143871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938C13C-3B5C-499D-9081-40ECC33F4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9438" y="3196540"/>
                <a:ext cx="6047654" cy="1340499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2664FFF-6441-4A74-9EC8-4E109C657C5D}"/>
                  </a:ext>
                </a:extLst>
              </p:cNvPr>
              <p:cNvSpPr/>
              <p:nvPr/>
            </p:nvSpPr>
            <p:spPr>
              <a:xfrm>
                <a:off x="2679438" y="3181063"/>
                <a:ext cx="6171954" cy="1438712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99D6B36-0623-4347-85AD-5F6483CA0F80}"/>
                </a:ext>
              </a:extLst>
            </p:cNvPr>
            <p:cNvGrpSpPr/>
            <p:nvPr/>
          </p:nvGrpSpPr>
          <p:grpSpPr>
            <a:xfrm>
              <a:off x="5837299" y="3083243"/>
              <a:ext cx="5991707" cy="1164361"/>
              <a:chOff x="3390037" y="5309693"/>
              <a:chExt cx="5991707" cy="1164361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23DF92-EEBD-49D1-9F82-F0221E7E2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284" y="5375886"/>
                <a:ext cx="5811460" cy="1067411"/>
              </a:xfrm>
              <a:prstGeom prst="rect">
                <a:avLst/>
              </a:prstGeom>
            </p:spPr>
          </p:pic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D0001CF2-2AFB-4A5B-AD33-A968B67DD6FD}"/>
                  </a:ext>
                </a:extLst>
              </p:cNvPr>
              <p:cNvSpPr/>
              <p:nvPr/>
            </p:nvSpPr>
            <p:spPr>
              <a:xfrm>
                <a:off x="3390037" y="5309693"/>
                <a:ext cx="5891123" cy="1164361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5BD437-F802-43BD-A66D-34353EE0B56F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188CBF-E5D3-4459-98CB-109CDB62B3C8}"/>
              </a:ext>
            </a:extLst>
          </p:cNvPr>
          <p:cNvGrpSpPr/>
          <p:nvPr/>
        </p:nvGrpSpPr>
        <p:grpSpPr>
          <a:xfrm>
            <a:off x="915989" y="1740037"/>
            <a:ext cx="10514890" cy="1065096"/>
            <a:chOff x="682695" y="5128087"/>
            <a:chExt cx="10514890" cy="10650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5B73BA0-01FF-4494-88A5-36D25CF902AD}"/>
                </a:ext>
              </a:extLst>
            </p:cNvPr>
            <p:cNvGrpSpPr/>
            <p:nvPr/>
          </p:nvGrpSpPr>
          <p:grpSpPr>
            <a:xfrm>
              <a:off x="778078" y="5224775"/>
              <a:ext cx="10327341" cy="968408"/>
              <a:chOff x="756563" y="5159650"/>
              <a:chExt cx="10327341" cy="96840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E234BF4-EC2D-4557-A76A-EC1B54375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563" y="5159650"/>
                <a:ext cx="10327341" cy="463622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76E7F15-A9B8-46BD-8697-D7746DFA7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563" y="5590630"/>
                <a:ext cx="10327341" cy="537428"/>
              </a:xfrm>
              <a:prstGeom prst="rect">
                <a:avLst/>
              </a:prstGeom>
            </p:spPr>
          </p:pic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49D0131-739D-4073-8D21-3D3549DA690A}"/>
                </a:ext>
              </a:extLst>
            </p:cNvPr>
            <p:cNvSpPr/>
            <p:nvPr/>
          </p:nvSpPr>
          <p:spPr>
            <a:xfrm>
              <a:off x="682695" y="5128087"/>
              <a:ext cx="10514890" cy="106509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C0497D-7ADC-42FE-8059-DF9980935788}"/>
              </a:ext>
            </a:extLst>
          </p:cNvPr>
          <p:cNvSpPr/>
          <p:nvPr/>
        </p:nvSpPr>
        <p:spPr>
          <a:xfrm>
            <a:off x="2399729" y="785408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-&gt;DB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저장 과정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E11A08-6DE5-4A35-BC1C-80BF420696FE}"/>
              </a:ext>
            </a:extLst>
          </p:cNvPr>
          <p:cNvSpPr txBox="1"/>
          <p:nvPr/>
        </p:nvSpPr>
        <p:spPr>
          <a:xfrm>
            <a:off x="2233871" y="3352475"/>
            <a:ext cx="2155250" cy="8925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신청을 모두 완료되었다면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신청된결과 반영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342900" marR="0" lvl="0" indent="-34290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뷰에 반영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63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A5B06C-25EE-4697-AA34-634220B0AE76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6D5867-8F7A-4AB8-85CE-D540B9596573}"/>
              </a:ext>
            </a:extLst>
          </p:cNvPr>
          <p:cNvGrpSpPr/>
          <p:nvPr/>
        </p:nvGrpSpPr>
        <p:grpSpPr>
          <a:xfrm>
            <a:off x="376211" y="4869395"/>
            <a:ext cx="5817829" cy="755255"/>
            <a:chOff x="733470" y="2508660"/>
            <a:chExt cx="5817829" cy="7552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439272-0B86-4CDB-94E9-3AB139AF2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195"/>
            <a:stretch/>
          </p:blipFill>
          <p:spPr>
            <a:xfrm>
              <a:off x="817711" y="2575485"/>
              <a:ext cx="5733588" cy="68843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504A822-7648-4B0A-BFE9-697181752579}"/>
                </a:ext>
              </a:extLst>
            </p:cNvPr>
            <p:cNvSpPr/>
            <p:nvPr/>
          </p:nvSpPr>
          <p:spPr>
            <a:xfrm>
              <a:off x="733470" y="2508660"/>
              <a:ext cx="5817829" cy="75216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0162CD-5DC8-45EC-A064-A6072D83827B}"/>
              </a:ext>
            </a:extLst>
          </p:cNvPr>
          <p:cNvGrpSpPr/>
          <p:nvPr/>
        </p:nvGrpSpPr>
        <p:grpSpPr>
          <a:xfrm>
            <a:off x="6794313" y="4412105"/>
            <a:ext cx="4976665" cy="1482883"/>
            <a:chOff x="885262" y="4830370"/>
            <a:chExt cx="4336218" cy="11186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A41725-F033-4FEE-B65D-FAEAD727B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455" t="57763" r="3945" b="28107"/>
            <a:stretch/>
          </p:blipFill>
          <p:spPr>
            <a:xfrm>
              <a:off x="1014609" y="4830370"/>
              <a:ext cx="4053273" cy="1118621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8441C4D-8E27-46D9-875F-22E16824CD5B}"/>
                </a:ext>
              </a:extLst>
            </p:cNvPr>
            <p:cNvSpPr/>
            <p:nvPr/>
          </p:nvSpPr>
          <p:spPr>
            <a:xfrm>
              <a:off x="885262" y="4893032"/>
              <a:ext cx="4336218" cy="96425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55454-5C29-4E58-8B95-F224A5CE0B94}"/>
              </a:ext>
            </a:extLst>
          </p:cNvPr>
          <p:cNvCxnSpPr>
            <a:cxnSpLocks/>
          </p:cNvCxnSpPr>
          <p:nvPr/>
        </p:nvCxnSpPr>
        <p:spPr>
          <a:xfrm>
            <a:off x="6266700" y="5245478"/>
            <a:ext cx="3946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8D0EEB-5C37-494B-A94C-B30CB1978B02}"/>
              </a:ext>
            </a:extLst>
          </p:cNvPr>
          <p:cNvGrpSpPr/>
          <p:nvPr/>
        </p:nvGrpSpPr>
        <p:grpSpPr>
          <a:xfrm>
            <a:off x="1398431" y="1843751"/>
            <a:ext cx="9138249" cy="1571439"/>
            <a:chOff x="1307655" y="1211852"/>
            <a:chExt cx="9138249" cy="15714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0ACB11-6F0E-4D90-8FA0-F8274FB25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462" y="1388107"/>
              <a:ext cx="7478111" cy="124798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4BB5949-D300-47AA-ADB3-FECB411D3FE1}"/>
                </a:ext>
              </a:extLst>
            </p:cNvPr>
            <p:cNvSpPr/>
            <p:nvPr/>
          </p:nvSpPr>
          <p:spPr>
            <a:xfrm>
              <a:off x="7039764" y="1297319"/>
              <a:ext cx="1415249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F9A0522-5D32-4F5A-A931-3C97E262D350}"/>
                </a:ext>
              </a:extLst>
            </p:cNvPr>
            <p:cNvSpPr/>
            <p:nvPr/>
          </p:nvSpPr>
          <p:spPr>
            <a:xfrm>
              <a:off x="1307655" y="1211852"/>
              <a:ext cx="7757724" cy="1571439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FBD06FC-350C-4246-93E7-EBBF5E2D0A49}"/>
                </a:ext>
              </a:extLst>
            </p:cNvPr>
            <p:cNvGrpSpPr/>
            <p:nvPr/>
          </p:nvGrpSpPr>
          <p:grpSpPr>
            <a:xfrm>
              <a:off x="9065379" y="1529847"/>
              <a:ext cx="1380525" cy="492443"/>
              <a:chOff x="10393731" y="1686426"/>
              <a:chExt cx="1380525" cy="4924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DABE4A-12AF-4D0B-8F9E-84924C972AAD}"/>
                  </a:ext>
                </a:extLst>
              </p:cNvPr>
              <p:cNvSpPr txBox="1"/>
              <p:nvPr/>
            </p:nvSpPr>
            <p:spPr>
              <a:xfrm>
                <a:off x="10636096" y="1686426"/>
                <a:ext cx="1138160" cy="492443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나무굴림 B" panose="02020603020101020101" pitchFamily="18" charset="-127"/>
                    <a:ea typeface="210 나무굴림 B" panose="02020603020101020101" pitchFamily="18" charset="-127"/>
                    <a:cs typeface="+mn-cs"/>
                  </a:rPr>
                  <a:t>검색을 통한 </a:t>
                </a:r>
                <a:endPara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나무굴림 B" panose="02020603020101020101" pitchFamily="18" charset="-127"/>
                    <a:ea typeface="210 나무굴림 B" panose="02020603020101020101" pitchFamily="18" charset="-127"/>
                    <a:cs typeface="+mn-cs"/>
                  </a:rPr>
                  <a:t>편의성 제고</a:t>
                </a: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147953E3-87CC-434F-926B-1BF022AE5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93731" y="1889495"/>
                <a:ext cx="242365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84766E-F555-4FE9-9885-AE4C284294DE}"/>
              </a:ext>
            </a:extLst>
          </p:cNvPr>
          <p:cNvSpPr/>
          <p:nvPr/>
        </p:nvSpPr>
        <p:spPr>
          <a:xfrm>
            <a:off x="2414546" y="802457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직원관리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95BAE-7BC0-4EFA-8436-7E47D6490AF1}"/>
              </a:ext>
            </a:extLst>
          </p:cNvPr>
          <p:cNvSpPr txBox="1"/>
          <p:nvPr/>
        </p:nvSpPr>
        <p:spPr>
          <a:xfrm>
            <a:off x="4608545" y="4348978"/>
            <a:ext cx="1513664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직원의 권한을 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4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877F90-5D03-4A1C-81FE-2EDAEC619A30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EC371D-2C3B-44BA-A52E-8E635811E684}"/>
              </a:ext>
            </a:extLst>
          </p:cNvPr>
          <p:cNvSpPr/>
          <p:nvPr/>
        </p:nvSpPr>
        <p:spPr>
          <a:xfrm>
            <a:off x="3031150" y="1091334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C55666-0A7C-486E-8994-6CF59E42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0" y="2037531"/>
            <a:ext cx="8345467" cy="400782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761D86-E3C9-4D03-B03F-E7E0301BEC9B}"/>
              </a:ext>
            </a:extLst>
          </p:cNvPr>
          <p:cNvSpPr/>
          <p:nvPr/>
        </p:nvSpPr>
        <p:spPr>
          <a:xfrm>
            <a:off x="6705599" y="2511779"/>
            <a:ext cx="409575" cy="23142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716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018E43-E09B-48F6-A302-5D23D7ED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93" y="3053772"/>
            <a:ext cx="6623343" cy="30765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877F90-5D03-4A1C-81FE-2EDAEC619A30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F6998F-47FF-4B55-AE97-1301CD915A42}"/>
              </a:ext>
            </a:extLst>
          </p:cNvPr>
          <p:cNvGrpSpPr/>
          <p:nvPr/>
        </p:nvGrpSpPr>
        <p:grpSpPr>
          <a:xfrm>
            <a:off x="7274437" y="2563784"/>
            <a:ext cx="3377024" cy="847173"/>
            <a:chOff x="4867787" y="1506328"/>
            <a:chExt cx="3968674" cy="989221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D266637-A071-44E5-994E-0EB7EAC53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787" y="1798716"/>
              <a:ext cx="0" cy="6968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404F1-503E-47A6-A063-E2E665D121D4}"/>
                </a:ext>
              </a:extLst>
            </p:cNvPr>
            <p:cNvSpPr txBox="1"/>
            <p:nvPr/>
          </p:nvSpPr>
          <p:spPr>
            <a:xfrm>
              <a:off x="4867787" y="1506328"/>
              <a:ext cx="3968674" cy="3414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rPr>
                <a:t>해시태그를 통한 검색기능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B0F7FB4-86DF-4950-944E-AE375AE54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0962" y="1798716"/>
              <a:ext cx="0" cy="34841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B1ACB4-1FAF-4E19-8D65-116D152A3D35}"/>
              </a:ext>
            </a:extLst>
          </p:cNvPr>
          <p:cNvSpPr txBox="1"/>
          <p:nvPr/>
        </p:nvSpPr>
        <p:spPr>
          <a:xfrm>
            <a:off x="9476575" y="4788930"/>
            <a:ext cx="1246899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5F855-BB0F-4D65-9F44-18E29024D2A3}"/>
              </a:ext>
            </a:extLst>
          </p:cNvPr>
          <p:cNvGrpSpPr/>
          <p:nvPr/>
        </p:nvGrpSpPr>
        <p:grpSpPr>
          <a:xfrm>
            <a:off x="620245" y="2963378"/>
            <a:ext cx="3521829" cy="3436348"/>
            <a:chOff x="7915274" y="1964327"/>
            <a:chExt cx="3521829" cy="34363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3733BCF-98E3-4DE7-BF08-CC3D92C6C0F4}"/>
                </a:ext>
              </a:extLst>
            </p:cNvPr>
            <p:cNvSpPr/>
            <p:nvPr/>
          </p:nvSpPr>
          <p:spPr>
            <a:xfrm>
              <a:off x="7915274" y="1964327"/>
              <a:ext cx="3521829" cy="34363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A51693-36C6-4225-B8A5-5EB5B69A6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313" t="37200" r="13654" b="27200"/>
            <a:stretch/>
          </p:blipFill>
          <p:spPr>
            <a:xfrm>
              <a:off x="8169626" y="2206908"/>
              <a:ext cx="2954748" cy="280454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EC371D-2C3B-44BA-A52E-8E635811E684}"/>
              </a:ext>
            </a:extLst>
          </p:cNvPr>
          <p:cNvSpPr/>
          <p:nvPr/>
        </p:nvSpPr>
        <p:spPr>
          <a:xfrm>
            <a:off x="3031150" y="1091334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26DC5A-4825-4BE6-9657-617ED5743D13}"/>
              </a:ext>
            </a:extLst>
          </p:cNvPr>
          <p:cNvGrpSpPr/>
          <p:nvPr/>
        </p:nvGrpSpPr>
        <p:grpSpPr>
          <a:xfrm>
            <a:off x="1380384" y="1557524"/>
            <a:ext cx="5175625" cy="1181799"/>
            <a:chOff x="3990364" y="4771104"/>
            <a:chExt cx="6010884" cy="137252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7295189-8CD0-4FDE-9BF0-4A9B7CA9035E}"/>
                </a:ext>
              </a:extLst>
            </p:cNvPr>
            <p:cNvSpPr/>
            <p:nvPr/>
          </p:nvSpPr>
          <p:spPr>
            <a:xfrm>
              <a:off x="3990364" y="4771104"/>
              <a:ext cx="6010884" cy="1372521"/>
            </a:xfrm>
            <a:prstGeom prst="roundRect">
              <a:avLst/>
            </a:prstGeom>
            <a:solidFill>
              <a:srgbClr val="01010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C9D94F1-EF41-4675-979E-0031503AC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52"/>
            <a:stretch/>
          </p:blipFill>
          <p:spPr>
            <a:xfrm>
              <a:off x="4128781" y="4936101"/>
              <a:ext cx="5734050" cy="104252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757C2A1-7F01-4082-9DDC-2625834D379B}"/>
              </a:ext>
            </a:extLst>
          </p:cNvPr>
          <p:cNvSpPr txBox="1"/>
          <p:nvPr/>
        </p:nvSpPr>
        <p:spPr>
          <a:xfrm>
            <a:off x="6723000" y="1618963"/>
            <a:ext cx="3377024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LIKE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이용하여 부분검색 구현</a:t>
            </a:r>
          </a:p>
        </p:txBody>
      </p:sp>
    </p:spTree>
    <p:extLst>
      <p:ext uri="{BB962C8B-B14F-4D97-AF65-F5344CB8AC3E}">
        <p14:creationId xmlns:p14="http://schemas.microsoft.com/office/powerpoint/2010/main" val="37004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50E0A8-5198-4E4D-998C-2468E53FBA4F}"/>
              </a:ext>
            </a:extLst>
          </p:cNvPr>
          <p:cNvGrpSpPr/>
          <p:nvPr/>
        </p:nvGrpSpPr>
        <p:grpSpPr>
          <a:xfrm>
            <a:off x="847726" y="2175017"/>
            <a:ext cx="6473641" cy="3022316"/>
            <a:chOff x="1089208" y="2143125"/>
            <a:chExt cx="6473641" cy="302231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C195C5-05AF-49B0-93CB-8376BA94FE7D}"/>
                </a:ext>
              </a:extLst>
            </p:cNvPr>
            <p:cNvGrpSpPr/>
            <p:nvPr/>
          </p:nvGrpSpPr>
          <p:grpSpPr>
            <a:xfrm>
              <a:off x="1139303" y="2254533"/>
              <a:ext cx="6318594" cy="2804540"/>
              <a:chOff x="1139303" y="2254533"/>
              <a:chExt cx="6318594" cy="28045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E3C3236-8C35-47AE-8B6F-BD6FFD56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303" y="2254533"/>
                <a:ext cx="6318594" cy="280454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B229DA-CD0C-4909-8F21-AFC706DE2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199" y="2438399"/>
                <a:ext cx="1939101" cy="2543176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C939C5-3466-47A6-AAA2-0DEEF41DEAD9}"/>
                </a:ext>
              </a:extLst>
            </p:cNvPr>
            <p:cNvSpPr/>
            <p:nvPr/>
          </p:nvSpPr>
          <p:spPr>
            <a:xfrm>
              <a:off x="1089208" y="2143125"/>
              <a:ext cx="6473641" cy="30223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844EEE-5458-4E74-A6EC-EF43C7A9D3C3}"/>
              </a:ext>
            </a:extLst>
          </p:cNvPr>
          <p:cNvGrpSpPr/>
          <p:nvPr/>
        </p:nvGrpSpPr>
        <p:grpSpPr>
          <a:xfrm>
            <a:off x="8211865" y="857250"/>
            <a:ext cx="2514600" cy="5657850"/>
            <a:chOff x="8667750" y="857250"/>
            <a:chExt cx="2514600" cy="56578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0E7FAD0-862B-4020-B574-E3C6A0C0C0A7}"/>
                </a:ext>
              </a:extLst>
            </p:cNvPr>
            <p:cNvGrpSpPr/>
            <p:nvPr/>
          </p:nvGrpSpPr>
          <p:grpSpPr>
            <a:xfrm>
              <a:off x="8752514" y="1066799"/>
              <a:ext cx="2350278" cy="5256859"/>
              <a:chOff x="8752514" y="1066799"/>
              <a:chExt cx="2350278" cy="52568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1EF008-A31F-4414-BBF7-3F34DB08B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2514" y="1066799"/>
                <a:ext cx="2350278" cy="525685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D551084-8EC6-4D47-8C55-1A492E9F8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9701" y="1166811"/>
                <a:ext cx="1809750" cy="2373529"/>
              </a:xfrm>
              <a:prstGeom prst="rect">
                <a:avLst/>
              </a:prstGeom>
            </p:spPr>
          </p:pic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A1CB3D3-D766-4B19-863A-D20F0E3221AF}"/>
                </a:ext>
              </a:extLst>
            </p:cNvPr>
            <p:cNvSpPr/>
            <p:nvPr/>
          </p:nvSpPr>
          <p:spPr>
            <a:xfrm>
              <a:off x="8667750" y="857250"/>
              <a:ext cx="2514600" cy="5657850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68074-C825-40EB-802F-6B301B0239FE}"/>
              </a:ext>
            </a:extLst>
          </p:cNvPr>
          <p:cNvSpPr/>
          <p:nvPr/>
        </p:nvSpPr>
        <p:spPr>
          <a:xfrm>
            <a:off x="3031150" y="109133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업로드 이후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67BAD-064E-466C-904E-1868FB457459}"/>
              </a:ext>
            </a:extLst>
          </p:cNvPr>
          <p:cNvSpPr/>
          <p:nvPr/>
        </p:nvSpPr>
        <p:spPr>
          <a:xfrm>
            <a:off x="3571343" y="3510047"/>
            <a:ext cx="485775" cy="1603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BF94E9C-DF47-4AB3-9678-7FC1F9C77ED7}"/>
              </a:ext>
            </a:extLst>
          </p:cNvPr>
          <p:cNvCxnSpPr>
            <a:cxnSpLocks/>
          </p:cNvCxnSpPr>
          <p:nvPr/>
        </p:nvCxnSpPr>
        <p:spPr>
          <a:xfrm>
            <a:off x="4057118" y="3643584"/>
            <a:ext cx="415474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DDA4C-2C6C-45EE-B4D4-E7589235FAE0}"/>
              </a:ext>
            </a:extLst>
          </p:cNvPr>
          <p:cNvSpPr/>
          <p:nvPr/>
        </p:nvSpPr>
        <p:spPr>
          <a:xfrm>
            <a:off x="8434258" y="4562474"/>
            <a:ext cx="2090867" cy="13620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50E0A8-5198-4E4D-998C-2468E53FBA4F}"/>
              </a:ext>
            </a:extLst>
          </p:cNvPr>
          <p:cNvGrpSpPr/>
          <p:nvPr/>
        </p:nvGrpSpPr>
        <p:grpSpPr>
          <a:xfrm>
            <a:off x="1170723" y="2081973"/>
            <a:ext cx="6473641" cy="3022316"/>
            <a:chOff x="1089208" y="2143125"/>
            <a:chExt cx="6473641" cy="302231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C195C5-05AF-49B0-93CB-8376BA94FE7D}"/>
                </a:ext>
              </a:extLst>
            </p:cNvPr>
            <p:cNvGrpSpPr/>
            <p:nvPr/>
          </p:nvGrpSpPr>
          <p:grpSpPr>
            <a:xfrm>
              <a:off x="1139303" y="2254533"/>
              <a:ext cx="6318594" cy="2804540"/>
              <a:chOff x="1139303" y="2254533"/>
              <a:chExt cx="6318594" cy="28045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E3C3236-8C35-47AE-8B6F-BD6FFD56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303" y="2254533"/>
                <a:ext cx="6318594" cy="280454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B229DA-CD0C-4909-8F21-AFC706DE2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199" y="2438399"/>
                <a:ext cx="1939101" cy="2543176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C939C5-3466-47A6-AAA2-0DEEF41DEAD9}"/>
                </a:ext>
              </a:extLst>
            </p:cNvPr>
            <p:cNvSpPr/>
            <p:nvPr/>
          </p:nvSpPr>
          <p:spPr>
            <a:xfrm>
              <a:off x="1089208" y="2143125"/>
              <a:ext cx="6473641" cy="30223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B50BA6-9351-4CD2-80F5-F50A176D16B6}"/>
              </a:ext>
            </a:extLst>
          </p:cNvPr>
          <p:cNvGrpSpPr/>
          <p:nvPr/>
        </p:nvGrpSpPr>
        <p:grpSpPr>
          <a:xfrm>
            <a:off x="7796163" y="2048497"/>
            <a:ext cx="2514600" cy="2188598"/>
            <a:chOff x="7903550" y="2421502"/>
            <a:chExt cx="2514600" cy="2188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1EF008-A31F-4414-BBF7-3F34DB08B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194"/>
            <a:stretch/>
          </p:blipFill>
          <p:spPr>
            <a:xfrm>
              <a:off x="7985711" y="2695867"/>
              <a:ext cx="2350278" cy="182969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A1CB3D3-D766-4B19-863A-D20F0E3221AF}"/>
                </a:ext>
              </a:extLst>
            </p:cNvPr>
            <p:cNvSpPr/>
            <p:nvPr/>
          </p:nvSpPr>
          <p:spPr>
            <a:xfrm>
              <a:off x="7903550" y="2421502"/>
              <a:ext cx="2514600" cy="218859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68074-C825-40EB-802F-6B301B0239FE}"/>
              </a:ext>
            </a:extLst>
          </p:cNvPr>
          <p:cNvSpPr/>
          <p:nvPr/>
        </p:nvSpPr>
        <p:spPr>
          <a:xfrm>
            <a:off x="3031150" y="109133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닉네임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표기로직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978BA9-E8E9-42B6-841E-A436A7734D13}"/>
              </a:ext>
            </a:extLst>
          </p:cNvPr>
          <p:cNvSpPr/>
          <p:nvPr/>
        </p:nvSpPr>
        <p:spPr>
          <a:xfrm>
            <a:off x="8104477" y="2727466"/>
            <a:ext cx="485775" cy="9095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7320CB-B2A6-444A-BF28-D7B9FD66E0B0}"/>
              </a:ext>
            </a:extLst>
          </p:cNvPr>
          <p:cNvSpPr/>
          <p:nvPr/>
        </p:nvSpPr>
        <p:spPr>
          <a:xfrm>
            <a:off x="3372448" y="2764967"/>
            <a:ext cx="674075" cy="2681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36991-2F16-40DE-BBB1-4D1EB60F74A5}"/>
              </a:ext>
            </a:extLst>
          </p:cNvPr>
          <p:cNvSpPr txBox="1"/>
          <p:nvPr/>
        </p:nvSpPr>
        <p:spPr>
          <a:xfrm>
            <a:off x="6096000" y="1599375"/>
            <a:ext cx="2114681" cy="30777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유저의 별명으로 게시가 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B55024-3A57-46DD-A535-4A553E505C1D}"/>
              </a:ext>
            </a:extLst>
          </p:cNvPr>
          <p:cNvCxnSpPr/>
          <p:nvPr/>
        </p:nvCxnSpPr>
        <p:spPr>
          <a:xfrm flipV="1">
            <a:off x="4035240" y="1774004"/>
            <a:ext cx="2049477" cy="827249"/>
          </a:xfrm>
          <a:prstGeom prst="straightConnector1">
            <a:avLst/>
          </a:prstGeom>
          <a:ln w="28575">
            <a:solidFill>
              <a:srgbClr val="6C75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F33F8B5-3E2E-401B-8A64-90DF1AE5CBE1}"/>
              </a:ext>
            </a:extLst>
          </p:cNvPr>
          <p:cNvCxnSpPr>
            <a:cxnSpLocks/>
          </p:cNvCxnSpPr>
          <p:nvPr/>
        </p:nvCxnSpPr>
        <p:spPr>
          <a:xfrm flipV="1">
            <a:off x="8443117" y="1896970"/>
            <a:ext cx="0" cy="745958"/>
          </a:xfrm>
          <a:prstGeom prst="straightConnector1">
            <a:avLst/>
          </a:prstGeom>
          <a:ln w="28575">
            <a:solidFill>
              <a:srgbClr val="6C75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5959C4-D45F-432D-B007-319CFE834049}"/>
              </a:ext>
            </a:extLst>
          </p:cNvPr>
          <p:cNvSpPr txBox="1"/>
          <p:nvPr/>
        </p:nvSpPr>
        <p:spPr>
          <a:xfrm>
            <a:off x="2876551" y="5794133"/>
            <a:ext cx="5943600" cy="692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/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댓글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왼쪽 조인을 통해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별명값이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바뀌더라도 변경된 별명으로   정상표기됨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그렇지 않으면 변경되어도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변경전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저장된 별명으로 표기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1A246-8D23-4A5C-A280-4AA619E4EF4A}"/>
              </a:ext>
            </a:extLst>
          </p:cNvPr>
          <p:cNvGrpSpPr/>
          <p:nvPr/>
        </p:nvGrpSpPr>
        <p:grpSpPr>
          <a:xfrm>
            <a:off x="4514851" y="5210505"/>
            <a:ext cx="2688062" cy="583628"/>
            <a:chOff x="5353780" y="5210505"/>
            <a:chExt cx="820630" cy="583628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B9F6A7-C8B9-424B-B21E-F2811BA57589}"/>
                </a:ext>
              </a:extLst>
            </p:cNvPr>
            <p:cNvCxnSpPr>
              <a:cxnSpLocks/>
            </p:cNvCxnSpPr>
            <p:nvPr/>
          </p:nvCxnSpPr>
          <p:spPr>
            <a:xfrm>
              <a:off x="5353780" y="5210505"/>
              <a:ext cx="0" cy="5836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503E078-3403-4C62-9049-705AE7802095}"/>
                </a:ext>
              </a:extLst>
            </p:cNvPr>
            <p:cNvCxnSpPr>
              <a:cxnSpLocks/>
            </p:cNvCxnSpPr>
            <p:nvPr/>
          </p:nvCxnSpPr>
          <p:spPr>
            <a:xfrm>
              <a:off x="6174410" y="5257502"/>
              <a:ext cx="0" cy="53663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11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68074-C825-40EB-802F-6B301B0239FE}"/>
              </a:ext>
            </a:extLst>
          </p:cNvPr>
          <p:cNvSpPr/>
          <p:nvPr/>
        </p:nvSpPr>
        <p:spPr>
          <a:xfrm>
            <a:off x="3031150" y="109133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닉네임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표기로직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36991-2F16-40DE-BBB1-4D1EB60F74A5}"/>
              </a:ext>
            </a:extLst>
          </p:cNvPr>
          <p:cNvSpPr txBox="1"/>
          <p:nvPr/>
        </p:nvSpPr>
        <p:spPr>
          <a:xfrm>
            <a:off x="6096000" y="1599375"/>
            <a:ext cx="2114681" cy="30777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유저의 별명으로 게시가 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5959C4-D45F-432D-B007-319CFE834049}"/>
              </a:ext>
            </a:extLst>
          </p:cNvPr>
          <p:cNvSpPr txBox="1"/>
          <p:nvPr/>
        </p:nvSpPr>
        <p:spPr>
          <a:xfrm>
            <a:off x="2876551" y="5794133"/>
            <a:ext cx="5943600" cy="692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/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댓글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왼쪽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조인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을 통해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별명값이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바뀌더라도 변경된 별명으로   정상표기됨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그렇지 않으면 변경되어도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변경전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저장된 별명으로 표기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1A246-8D23-4A5C-A280-4AA619E4EF4A}"/>
              </a:ext>
            </a:extLst>
          </p:cNvPr>
          <p:cNvGrpSpPr/>
          <p:nvPr/>
        </p:nvGrpSpPr>
        <p:grpSpPr>
          <a:xfrm>
            <a:off x="4514851" y="5210505"/>
            <a:ext cx="2688062" cy="583628"/>
            <a:chOff x="5353780" y="5210505"/>
            <a:chExt cx="820630" cy="583628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B9F6A7-C8B9-424B-B21E-F2811BA57589}"/>
                </a:ext>
              </a:extLst>
            </p:cNvPr>
            <p:cNvCxnSpPr>
              <a:cxnSpLocks/>
            </p:cNvCxnSpPr>
            <p:nvPr/>
          </p:nvCxnSpPr>
          <p:spPr>
            <a:xfrm>
              <a:off x="5353780" y="5210505"/>
              <a:ext cx="0" cy="5836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503E078-3403-4C62-9049-705AE7802095}"/>
                </a:ext>
              </a:extLst>
            </p:cNvPr>
            <p:cNvCxnSpPr>
              <a:cxnSpLocks/>
            </p:cNvCxnSpPr>
            <p:nvPr/>
          </p:nvCxnSpPr>
          <p:spPr>
            <a:xfrm>
              <a:off x="6174410" y="5257502"/>
              <a:ext cx="0" cy="53663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20453D-EA2F-4AA6-BF7D-E710C14D9B8E}"/>
              </a:ext>
            </a:extLst>
          </p:cNvPr>
          <p:cNvGrpSpPr/>
          <p:nvPr/>
        </p:nvGrpSpPr>
        <p:grpSpPr>
          <a:xfrm>
            <a:off x="506744" y="3402425"/>
            <a:ext cx="11178511" cy="1415595"/>
            <a:chOff x="640234" y="4249647"/>
            <a:chExt cx="11178511" cy="14155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4DBB05-4CDC-4C11-A413-F9B8289302A9}"/>
                </a:ext>
              </a:extLst>
            </p:cNvPr>
            <p:cNvGrpSpPr/>
            <p:nvPr/>
          </p:nvGrpSpPr>
          <p:grpSpPr>
            <a:xfrm>
              <a:off x="6660860" y="4284975"/>
              <a:ext cx="5157885" cy="1380267"/>
              <a:chOff x="1600496" y="4326606"/>
              <a:chExt cx="5868827" cy="1568084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37FB4953-D235-4E52-83F6-ACFBB433FE67}"/>
                  </a:ext>
                </a:extLst>
              </p:cNvPr>
              <p:cNvSpPr/>
              <p:nvPr/>
            </p:nvSpPr>
            <p:spPr>
              <a:xfrm>
                <a:off x="1600496" y="4326606"/>
                <a:ext cx="5868827" cy="1568084"/>
              </a:xfrm>
              <a:prstGeom prst="roundRect">
                <a:avLst/>
              </a:prstGeom>
              <a:solidFill>
                <a:srgbClr val="010101"/>
              </a:solidFill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2A10317-8957-4438-A4E1-A39D1C3C44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961"/>
              <a:stretch/>
            </p:blipFill>
            <p:spPr>
              <a:xfrm>
                <a:off x="1802833" y="4428336"/>
                <a:ext cx="5602015" cy="1265491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281CAC0-B16E-4D76-8EB7-11FB0D974C31}"/>
                </a:ext>
              </a:extLst>
            </p:cNvPr>
            <p:cNvGrpSpPr/>
            <p:nvPr/>
          </p:nvGrpSpPr>
          <p:grpSpPr>
            <a:xfrm>
              <a:off x="640234" y="4249647"/>
              <a:ext cx="5868827" cy="1363661"/>
              <a:chOff x="3709485" y="3483021"/>
              <a:chExt cx="5868827" cy="1568084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DAD00B37-47FA-46AA-94B3-9BE86CAF5E9B}"/>
                  </a:ext>
                </a:extLst>
              </p:cNvPr>
              <p:cNvSpPr/>
              <p:nvPr/>
            </p:nvSpPr>
            <p:spPr>
              <a:xfrm>
                <a:off x="3709485" y="3483021"/>
                <a:ext cx="5868827" cy="1568084"/>
              </a:xfrm>
              <a:prstGeom prst="roundRect">
                <a:avLst/>
              </a:prstGeom>
              <a:solidFill>
                <a:srgbClr val="010101"/>
              </a:solidFill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5D505B1-34B3-49BA-B9CD-F52784371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0572" y="3727660"/>
                <a:ext cx="5737277" cy="1143434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837CB-BF1D-4480-93B6-422FC07A9BBA}"/>
                </a:ext>
              </a:extLst>
            </p:cNvPr>
            <p:cNvSpPr/>
            <p:nvPr/>
          </p:nvSpPr>
          <p:spPr>
            <a:xfrm>
              <a:off x="968437" y="4926939"/>
              <a:ext cx="3546413" cy="29967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8A8FDE-30AA-4D0E-B4AD-148C0C43504A}"/>
                </a:ext>
              </a:extLst>
            </p:cNvPr>
            <p:cNvSpPr/>
            <p:nvPr/>
          </p:nvSpPr>
          <p:spPr>
            <a:xfrm>
              <a:off x="7202913" y="4926939"/>
              <a:ext cx="4294980" cy="33487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0E2A18A-3827-4FA6-BC83-710D2714CECF}"/>
                </a:ext>
              </a:extLst>
            </p:cNvPr>
            <p:cNvCxnSpPr>
              <a:cxnSpLocks/>
            </p:cNvCxnSpPr>
            <p:nvPr/>
          </p:nvCxnSpPr>
          <p:spPr>
            <a:xfrm>
              <a:off x="7202913" y="5104289"/>
              <a:ext cx="40737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6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B02ED0-DDB1-411B-B597-CDBA6D79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78" y="1381125"/>
            <a:ext cx="4633694" cy="2618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951411-B512-40A4-9169-54A454BCFCE8}"/>
              </a:ext>
            </a:extLst>
          </p:cNvPr>
          <p:cNvGrpSpPr/>
          <p:nvPr/>
        </p:nvGrpSpPr>
        <p:grpSpPr>
          <a:xfrm>
            <a:off x="6076950" y="1905561"/>
            <a:ext cx="4743542" cy="2084772"/>
            <a:chOff x="5867400" y="1925253"/>
            <a:chExt cx="4743542" cy="208477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73835-9C64-4EE9-8FBE-240375B43196}"/>
                </a:ext>
              </a:extLst>
            </p:cNvPr>
            <p:cNvSpPr/>
            <p:nvPr/>
          </p:nvSpPr>
          <p:spPr>
            <a:xfrm>
              <a:off x="5867400" y="1925253"/>
              <a:ext cx="4743542" cy="208477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1C3175-461C-4DDC-87D3-444DDAD2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2044814"/>
              <a:ext cx="4387176" cy="176312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934955-CD58-49D4-8305-B06033E32E0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CD9DEB-A372-4862-9F17-3F360CAD78EA}"/>
              </a:ext>
            </a:extLst>
          </p:cNvPr>
          <p:cNvSpPr/>
          <p:nvPr/>
        </p:nvSpPr>
        <p:spPr>
          <a:xfrm>
            <a:off x="3228975" y="2489777"/>
            <a:ext cx="485775" cy="1756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11C086-3B73-43A9-828E-D0CB28981912}"/>
              </a:ext>
            </a:extLst>
          </p:cNvPr>
          <p:cNvCxnSpPr>
            <a:cxnSpLocks/>
          </p:cNvCxnSpPr>
          <p:nvPr/>
        </p:nvCxnSpPr>
        <p:spPr>
          <a:xfrm>
            <a:off x="3714750" y="2665469"/>
            <a:ext cx="23622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19A1DD-081E-46AA-BFC3-D67E680DC031}"/>
              </a:ext>
            </a:extLst>
          </p:cNvPr>
          <p:cNvSpPr/>
          <p:nvPr/>
        </p:nvSpPr>
        <p:spPr>
          <a:xfrm>
            <a:off x="6581775" y="2190749"/>
            <a:ext cx="4034751" cy="6762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C1ABEC-507D-486B-83DF-B4627EF5BA82}"/>
              </a:ext>
            </a:extLst>
          </p:cNvPr>
          <p:cNvCxnSpPr>
            <a:cxnSpLocks/>
          </p:cNvCxnSpPr>
          <p:nvPr/>
        </p:nvCxnSpPr>
        <p:spPr>
          <a:xfrm flipV="1">
            <a:off x="6581775" y="1676400"/>
            <a:ext cx="0" cy="5143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EAC2DA-11BC-43C5-9F45-531A7E8EA5A8}"/>
              </a:ext>
            </a:extLst>
          </p:cNvPr>
          <p:cNvCxnSpPr>
            <a:cxnSpLocks/>
          </p:cNvCxnSpPr>
          <p:nvPr/>
        </p:nvCxnSpPr>
        <p:spPr>
          <a:xfrm>
            <a:off x="10306050" y="2867024"/>
            <a:ext cx="0" cy="14482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1F6AAA-B666-4DED-BE41-48F15F027A52}"/>
              </a:ext>
            </a:extLst>
          </p:cNvPr>
          <p:cNvSpPr txBox="1"/>
          <p:nvPr/>
        </p:nvSpPr>
        <p:spPr>
          <a:xfrm>
            <a:off x="6581775" y="1443584"/>
            <a:ext cx="3377024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MERGE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통해 중복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좋아요클릭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제한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3741C3-8C3A-48A7-9F6A-A321A13A2058}"/>
              </a:ext>
            </a:extLst>
          </p:cNvPr>
          <p:cNvSpPr/>
          <p:nvPr/>
        </p:nvSpPr>
        <p:spPr>
          <a:xfrm>
            <a:off x="6581775" y="3139818"/>
            <a:ext cx="2257425" cy="5844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8C5F0D4-98D8-4707-8D05-79990BE5E167}"/>
              </a:ext>
            </a:extLst>
          </p:cNvPr>
          <p:cNvSpPr/>
          <p:nvPr/>
        </p:nvSpPr>
        <p:spPr>
          <a:xfrm>
            <a:off x="841426" y="1268633"/>
            <a:ext cx="5031554" cy="289310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9DFADD-53A9-4B66-9347-62DA4486F739}"/>
              </a:ext>
            </a:extLst>
          </p:cNvPr>
          <p:cNvGrpSpPr/>
          <p:nvPr/>
        </p:nvGrpSpPr>
        <p:grpSpPr>
          <a:xfrm>
            <a:off x="6320492" y="4306771"/>
            <a:ext cx="4463997" cy="1625002"/>
            <a:chOff x="2622601" y="4497974"/>
            <a:chExt cx="4463997" cy="1625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994538-A14D-4984-91B6-6F2CB2E9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4650" y="4699529"/>
              <a:ext cx="3981483" cy="1365080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47A5B30-F14B-4CE9-BFD0-7A03C63234C1}"/>
                </a:ext>
              </a:extLst>
            </p:cNvPr>
            <p:cNvSpPr/>
            <p:nvPr/>
          </p:nvSpPr>
          <p:spPr>
            <a:xfrm>
              <a:off x="2622601" y="4497974"/>
              <a:ext cx="4463997" cy="162500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BEEBCA-B271-484D-802B-0CEEC00F0259}"/>
              </a:ext>
            </a:extLst>
          </p:cNvPr>
          <p:cNvSpPr txBox="1"/>
          <p:nvPr/>
        </p:nvSpPr>
        <p:spPr>
          <a:xfrm>
            <a:off x="7278344" y="6005926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좋아요정보를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저장하는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044E56-9787-449B-8BE0-C5717FFA3E8F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 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95A828-828C-4E6E-9CE9-26018B6FE56B}"/>
              </a:ext>
            </a:extLst>
          </p:cNvPr>
          <p:cNvGrpSpPr/>
          <p:nvPr/>
        </p:nvGrpSpPr>
        <p:grpSpPr>
          <a:xfrm>
            <a:off x="650961" y="4677384"/>
            <a:ext cx="7297651" cy="1037616"/>
            <a:chOff x="650961" y="4677384"/>
            <a:chExt cx="7297651" cy="103761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5BAF85-8C66-47C6-9331-FBDAD11DA074}"/>
                </a:ext>
              </a:extLst>
            </p:cNvPr>
            <p:cNvGrpSpPr/>
            <p:nvPr/>
          </p:nvGrpSpPr>
          <p:grpSpPr>
            <a:xfrm>
              <a:off x="650961" y="5060905"/>
              <a:ext cx="5262657" cy="654095"/>
              <a:chOff x="650961" y="5060905"/>
              <a:chExt cx="5262657" cy="65409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FB28528-460B-401C-AC18-2C907A6F1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426" y="5172349"/>
                <a:ext cx="5072192" cy="417018"/>
              </a:xfrm>
              <a:prstGeom prst="rect">
                <a:avLst/>
              </a:prstGeom>
            </p:spPr>
          </p:pic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B20D1E58-9AD4-4E3D-B23F-735C0EA1951B}"/>
                  </a:ext>
                </a:extLst>
              </p:cNvPr>
              <p:cNvSpPr/>
              <p:nvPr/>
            </p:nvSpPr>
            <p:spPr>
              <a:xfrm>
                <a:off x="650961" y="5060905"/>
                <a:ext cx="5220548" cy="654095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0F9B33-AE7F-4A6E-ACD7-67264F667EBF}"/>
                </a:ext>
              </a:extLst>
            </p:cNvPr>
            <p:cNvSpPr/>
            <p:nvPr/>
          </p:nvSpPr>
          <p:spPr>
            <a:xfrm>
              <a:off x="7472362" y="4677384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D95AB58-3B5D-46EB-B442-85424AE1EC36}"/>
                </a:ext>
              </a:extLst>
            </p:cNvPr>
            <p:cNvSpPr/>
            <p:nvPr/>
          </p:nvSpPr>
          <p:spPr>
            <a:xfrm>
              <a:off x="7472362" y="5235552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268E4D-E052-483A-A9CF-F39F4EC81E87}"/>
                </a:ext>
              </a:extLst>
            </p:cNvPr>
            <p:cNvSpPr/>
            <p:nvPr/>
          </p:nvSpPr>
          <p:spPr>
            <a:xfrm>
              <a:off x="851704" y="5235552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D48265-4D00-4EC0-A7FF-2596BA59A58A}"/>
                </a:ext>
              </a:extLst>
            </p:cNvPr>
            <p:cNvSpPr/>
            <p:nvPr/>
          </p:nvSpPr>
          <p:spPr>
            <a:xfrm>
              <a:off x="5395259" y="5243897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0" grpId="0" animBg="1"/>
      <p:bldP spid="22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E61D4-32F9-4511-AE33-9CDDAC482899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A19481-0F51-494F-AB29-C502D18F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514475"/>
            <a:ext cx="3314700" cy="4305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A3C08F-4C1B-47D0-B152-18522704EB5B}"/>
              </a:ext>
            </a:extLst>
          </p:cNvPr>
          <p:cNvSpPr/>
          <p:nvPr/>
        </p:nvSpPr>
        <p:spPr>
          <a:xfrm>
            <a:off x="7429500" y="4543424"/>
            <a:ext cx="1819275" cy="438151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ABDCD6-9336-4752-A001-5D0D0C6C8B95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FAQ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D8B96F6-C53D-4680-B4AD-F411F589464D}"/>
              </a:ext>
            </a:extLst>
          </p:cNvPr>
          <p:cNvSpPr/>
          <p:nvPr/>
        </p:nvSpPr>
        <p:spPr>
          <a:xfrm>
            <a:off x="5857875" y="1204289"/>
            <a:ext cx="3657600" cy="5158411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44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2A62477-9DEB-476F-8EFC-1AFA44B47DA3}"/>
              </a:ext>
            </a:extLst>
          </p:cNvPr>
          <p:cNvGrpSpPr/>
          <p:nvPr/>
        </p:nvGrpSpPr>
        <p:grpSpPr>
          <a:xfrm>
            <a:off x="705830" y="1624204"/>
            <a:ext cx="4161309" cy="4212798"/>
            <a:chOff x="790056" y="1943020"/>
            <a:chExt cx="4723776" cy="35342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920653-91FD-4530-AE16-AFF4E0CEB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2"/>
            <a:stretch/>
          </p:blipFill>
          <p:spPr>
            <a:xfrm>
              <a:off x="934459" y="2130643"/>
              <a:ext cx="4434970" cy="315898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46E8FE9-36D1-4AF4-9380-53834E1CAFE9}"/>
                </a:ext>
              </a:extLst>
            </p:cNvPr>
            <p:cNvSpPr/>
            <p:nvPr/>
          </p:nvSpPr>
          <p:spPr>
            <a:xfrm>
              <a:off x="790056" y="1943020"/>
              <a:ext cx="4723776" cy="353423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3750A5-A2B2-48AF-9493-1EEC81866F64}"/>
              </a:ext>
            </a:extLst>
          </p:cNvPr>
          <p:cNvGrpSpPr/>
          <p:nvPr/>
        </p:nvGrpSpPr>
        <p:grpSpPr>
          <a:xfrm>
            <a:off x="5749933" y="1514685"/>
            <a:ext cx="5813417" cy="4151778"/>
            <a:chOff x="6096000" y="2130643"/>
            <a:chExt cx="5379720" cy="32734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05E91-AF7E-4D97-8D7E-FD35566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404" y="2345357"/>
              <a:ext cx="5151540" cy="2925896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885E9F7-7506-4267-87FC-0977ADFD1DF2}"/>
                </a:ext>
              </a:extLst>
            </p:cNvPr>
            <p:cNvSpPr/>
            <p:nvPr/>
          </p:nvSpPr>
          <p:spPr>
            <a:xfrm>
              <a:off x="6096000" y="2130643"/>
              <a:ext cx="5379720" cy="327346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E61D4-32F9-4511-AE33-9CDDAC482899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 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김은호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2AD98-B419-4913-8A39-A7270C10B6B3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FAQ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 화면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8902F-90C3-4F07-A84A-B36EF1A493F8}"/>
              </a:ext>
            </a:extLst>
          </p:cNvPr>
          <p:cNvSpPr/>
          <p:nvPr/>
        </p:nvSpPr>
        <p:spPr>
          <a:xfrm>
            <a:off x="6015728" y="5042024"/>
            <a:ext cx="5281826" cy="3601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6E81F1-4B24-4B25-9EB3-BA9327D8DA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5" t="-2105" r="6410" b="22703"/>
          <a:stretch/>
        </p:blipFill>
        <p:spPr>
          <a:xfrm>
            <a:off x="6076950" y="5758943"/>
            <a:ext cx="4680847" cy="53525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D5E3A3-0E14-431D-8B07-ED7DFE9153C2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295942" y="5402151"/>
            <a:ext cx="1971508" cy="17683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85034F-455E-4BDE-B556-06C205B83774}"/>
              </a:ext>
            </a:extLst>
          </p:cNvPr>
          <p:cNvCxnSpPr>
            <a:cxnSpLocks/>
          </p:cNvCxnSpPr>
          <p:nvPr/>
        </p:nvCxnSpPr>
        <p:spPr>
          <a:xfrm flipH="1">
            <a:off x="5571076" y="5739893"/>
            <a:ext cx="696374" cy="9710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A8AE86-9886-4893-AADF-B5AAE6C7313A}"/>
              </a:ext>
            </a:extLst>
          </p:cNvPr>
          <p:cNvSpPr txBox="1"/>
          <p:nvPr/>
        </p:nvSpPr>
        <p:spPr>
          <a:xfrm>
            <a:off x="1646067" y="5432791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사업자 사용자에게 보이는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08C8C-A17A-49A5-9A5B-E9376DDA08A0}"/>
              </a:ext>
            </a:extLst>
          </p:cNvPr>
          <p:cNvSpPr txBox="1"/>
          <p:nvPr/>
        </p:nvSpPr>
        <p:spPr>
          <a:xfrm>
            <a:off x="2921201" y="5859678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 사용자에게 보이는 화면</a:t>
            </a:r>
          </a:p>
        </p:txBody>
      </p:sp>
    </p:spTree>
    <p:extLst>
      <p:ext uri="{BB962C8B-B14F-4D97-AF65-F5344CB8AC3E}">
        <p14:creationId xmlns:p14="http://schemas.microsoft.com/office/powerpoint/2010/main" val="15052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A611E0-E37F-4303-8FD2-3DEC442016D1}"/>
              </a:ext>
            </a:extLst>
          </p:cNvPr>
          <p:cNvGrpSpPr/>
          <p:nvPr/>
        </p:nvGrpSpPr>
        <p:grpSpPr>
          <a:xfrm>
            <a:off x="1533945" y="2214267"/>
            <a:ext cx="9127823" cy="2026364"/>
            <a:chOff x="1532088" y="2214267"/>
            <a:chExt cx="9127823" cy="202636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487112-D552-4D77-A106-2D6BBC4E7E90}"/>
                </a:ext>
              </a:extLst>
            </p:cNvPr>
            <p:cNvGrpSpPr/>
            <p:nvPr/>
          </p:nvGrpSpPr>
          <p:grpSpPr>
            <a:xfrm>
              <a:off x="1532088" y="2214267"/>
              <a:ext cx="9127823" cy="2026364"/>
              <a:chOff x="1800179" y="2685047"/>
              <a:chExt cx="9127823" cy="202636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91C3938-DC9A-4ED2-946C-06195C861BC2}"/>
                  </a:ext>
                </a:extLst>
              </p:cNvPr>
              <p:cNvSpPr/>
              <p:nvPr/>
            </p:nvSpPr>
            <p:spPr>
              <a:xfrm>
                <a:off x="1800179" y="2685048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42B3AB6-D0AA-41C5-B1F8-FE57DB03D3A5}"/>
                  </a:ext>
                </a:extLst>
              </p:cNvPr>
              <p:cNvSpPr/>
              <p:nvPr/>
            </p:nvSpPr>
            <p:spPr>
              <a:xfrm>
                <a:off x="5360768" y="2703442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1885BC2-F2DC-4F63-87EF-BD2EA2E91A6E}"/>
                  </a:ext>
                </a:extLst>
              </p:cNvPr>
              <p:cNvSpPr/>
              <p:nvPr/>
            </p:nvSpPr>
            <p:spPr>
              <a:xfrm>
                <a:off x="8920033" y="2685047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B4F8E4-3587-4A8D-B7A3-9E0F0A3D1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211" y="2623559"/>
              <a:ext cx="1233466" cy="12334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4A29C1-E194-4BA9-AB91-DCFA53B0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181" y="2835465"/>
              <a:ext cx="1009638" cy="10096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628AF7-C978-46BC-B31B-ED019F70A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323" y="2623559"/>
              <a:ext cx="1111842" cy="1111842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23C2E7-C670-424E-8608-572F86D349BA}"/>
              </a:ext>
            </a:extLst>
          </p:cNvPr>
          <p:cNvSpPr/>
          <p:nvPr/>
        </p:nvSpPr>
        <p:spPr>
          <a:xfrm>
            <a:off x="1084444" y="4482839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휴식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반려동물과 갈 수 있는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 등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장소를 알려드려요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BAA748-FCB0-4693-B562-A2A2CFA42EC1}"/>
              </a:ext>
            </a:extLst>
          </p:cNvPr>
          <p:cNvSpPr/>
          <p:nvPr/>
        </p:nvSpPr>
        <p:spPr>
          <a:xfrm>
            <a:off x="4642515" y="4480956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병원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강아지 유치원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호텔을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예약할 수 있어요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0DFDC0-0B09-4733-8007-B396C9307961}"/>
              </a:ext>
            </a:extLst>
          </p:cNvPr>
          <p:cNvSpPr/>
          <p:nvPr/>
        </p:nvSpPr>
        <p:spPr>
          <a:xfrm>
            <a:off x="8303535" y="4475404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반려동물 집사들과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주제로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소통할 수 있어요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409963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4651021" y="2386377"/>
            <a:ext cx="715294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Picnic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51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01426" y="1858258"/>
            <a:ext cx="7936694" cy="4104293"/>
          </a:xfrm>
          <a:prstGeom prst="rect">
            <a:avLst/>
          </a:prstGeom>
        </p:spPr>
      </p:pic>
      <p:sp>
        <p:nvSpPr>
          <p:cNvPr id="51" name="직사각형 47"/>
          <p:cNvSpPr/>
          <p:nvPr/>
        </p:nvSpPr>
        <p:spPr>
          <a:xfrm>
            <a:off x="453880" y="2358579"/>
            <a:ext cx="32471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Kakao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map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원하는 지역의 카페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호텔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식당을 검색 하는 화면입니다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자세히 버튼을 눌러 게시판으로 이동합니다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47673" y="2451125"/>
            <a:ext cx="1707407" cy="3242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86051" y="3363498"/>
            <a:ext cx="552247" cy="3242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266997" y="232815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6" name="타원 55"/>
          <p:cNvSpPr/>
          <p:nvPr/>
        </p:nvSpPr>
        <p:spPr>
          <a:xfrm>
            <a:off x="4905780" y="323039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B0222C-8DA8-48E0-8CEE-8ECB33E3E369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16789-E321-4ACE-B274-8DE7B88E984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9261" y="973903"/>
            <a:ext cx="7981672" cy="546670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075265" y="1356389"/>
            <a:ext cx="1651165" cy="22510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069687" y="1362652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701536" y="1358136"/>
            <a:ext cx="5907241" cy="226115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213551" y="3584061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100890" y="3820884"/>
            <a:ext cx="7561767" cy="15804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02291" y="3842733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080460" y="5565984"/>
            <a:ext cx="7602870" cy="8005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39426" y="137130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59" name="직사각형 47"/>
          <p:cNvSpPr/>
          <p:nvPr/>
        </p:nvSpPr>
        <p:spPr>
          <a:xfrm>
            <a:off x="423482" y="1556478"/>
            <a:ext cx="34701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Kakao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Map API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받아온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업체의 정보를 표시하는 공간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현재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패이지의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정보를 수정 할 수 있습니다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조건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불만족시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버튼이 보이지 않습니다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경도 정보로 지도에 표시합니다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조회로 받아온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파일을 보여주는 공간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댓글 기능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조회로 댓글 리스트를 가져옵니다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필요한 기능이며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작성자만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삭제버튼이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434009" y="3612395"/>
            <a:ext cx="946070" cy="19049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059008" y="5520166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C99012-529D-4C76-B22A-862A805B228A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E54C6-BC14-42DA-8979-B577FE7785BC}"/>
              </a:ext>
            </a:extLst>
          </p:cNvPr>
          <p:cNvSpPr/>
          <p:nvPr/>
        </p:nvSpPr>
        <p:spPr>
          <a:xfrm>
            <a:off x="2389281" y="71270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6719" y="1496044"/>
            <a:ext cx="4944563" cy="502182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>
          <a:xfrm>
            <a:off x="5539005" y="1822290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701536" y="1925689"/>
            <a:ext cx="4418691" cy="21859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493624" y="4291496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684823" y="4382059"/>
            <a:ext cx="4443523" cy="147943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485515" y="5936675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85798" y="6057891"/>
            <a:ext cx="4289456" cy="30861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47"/>
          <p:cNvSpPr/>
          <p:nvPr/>
        </p:nvSpPr>
        <p:spPr>
          <a:xfrm>
            <a:off x="990700" y="2699174"/>
            <a:ext cx="347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게시판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파일 업로드 기능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작성된 내용을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저장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71C179-38E0-426F-9F83-7AF2021086D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696321-FBBD-4AF6-872E-F0A91D1307F7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7157154" y="2397666"/>
            <a:ext cx="1049868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116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7900" y="1790146"/>
            <a:ext cx="7751988" cy="291910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07205" y="1898590"/>
            <a:ext cx="353090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 동물 페이지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농림축산식품부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사용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축종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품종으로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유실동물을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있는 페이지 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 선택가능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축종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품종 선택 가능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버튼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62567" y="2567800"/>
            <a:ext cx="833241" cy="114008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4397" y="3736232"/>
            <a:ext cx="835403" cy="56700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47033" y="2536311"/>
            <a:ext cx="224817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7541836" y="3771869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AA57AB-02A5-4D26-99AB-E473B0C8E7D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AF1E0-EA8C-41D4-B38A-9ED504E5CB19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 검색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4475" y="1395115"/>
            <a:ext cx="7450697" cy="405018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62684" y="2583329"/>
            <a:ext cx="406794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조회후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결과를 페이지당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보여줍니다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유기 동물들의 사진과 정보를 표시합니다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다음 페이지 혹은 이전 페이지로 넘어가는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버튼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96041" y="2813453"/>
            <a:ext cx="7016066" cy="26451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6517" y="5759519"/>
            <a:ext cx="7472312" cy="4491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7591936" y="5982964"/>
            <a:ext cx="1070739" cy="28488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528706" y="2564836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6" name="타원 55"/>
          <p:cNvSpPr/>
          <p:nvPr/>
        </p:nvSpPr>
        <p:spPr>
          <a:xfrm>
            <a:off x="7475412" y="5847337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B26FAC-230A-48AB-8659-DFA2770846C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752C8A-4AFE-4D02-862B-2D2298CE708B}"/>
              </a:ext>
            </a:extLst>
          </p:cNvPr>
          <p:cNvSpPr/>
          <p:nvPr/>
        </p:nvSpPr>
        <p:spPr>
          <a:xfrm>
            <a:off x="2389281" y="100543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 찾기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5204198" y="2375089"/>
            <a:ext cx="850740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Healthcare &amp; Edu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0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Healthcare &amp; Edu #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 장소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B8BFFE-4557-47A0-BBF1-39B2DC35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03" y="1953710"/>
            <a:ext cx="5641124" cy="34706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4C3023-3DF5-43EC-A6A9-D4BCA4EFD8D4}"/>
              </a:ext>
            </a:extLst>
          </p:cNvPr>
          <p:cNvCxnSpPr>
            <a:cxnSpLocks/>
          </p:cNvCxnSpPr>
          <p:nvPr/>
        </p:nvCxnSpPr>
        <p:spPr>
          <a:xfrm flipV="1">
            <a:off x="8048487" y="3966290"/>
            <a:ext cx="1123670" cy="4724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956DE4-505B-4E37-B51B-E567EF077FD2}"/>
              </a:ext>
            </a:extLst>
          </p:cNvPr>
          <p:cNvSpPr txBox="1"/>
          <p:nvPr/>
        </p:nvSpPr>
        <p:spPr>
          <a:xfrm>
            <a:off x="9225057" y="3740845"/>
            <a:ext cx="2272450" cy="461665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 목록 조회가 가능한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리스트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4773CE-7F02-4D96-BDE6-90F7E4D3FCB6}"/>
              </a:ext>
            </a:extLst>
          </p:cNvPr>
          <p:cNvSpPr/>
          <p:nvPr/>
        </p:nvSpPr>
        <p:spPr>
          <a:xfrm>
            <a:off x="2245025" y="3966290"/>
            <a:ext cx="5784433" cy="165445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0EBC0-487A-4CFC-A471-5423AF18346C}"/>
              </a:ext>
            </a:extLst>
          </p:cNvPr>
          <p:cNvSpPr txBox="1"/>
          <p:nvPr/>
        </p:nvSpPr>
        <p:spPr>
          <a:xfrm>
            <a:off x="2677885" y="5245552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3AE29-B05F-47DA-A34E-E5BBC232D16F}"/>
              </a:ext>
            </a:extLst>
          </p:cNvPr>
          <p:cNvSpPr txBox="1"/>
          <p:nvPr/>
        </p:nvSpPr>
        <p:spPr>
          <a:xfrm>
            <a:off x="4585175" y="5241174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D1615-534D-42AD-A641-D7816A68FD4D}"/>
              </a:ext>
            </a:extLst>
          </p:cNvPr>
          <p:cNvSpPr txBox="1"/>
          <p:nvPr/>
        </p:nvSpPr>
        <p:spPr>
          <a:xfrm>
            <a:off x="6485598" y="5241174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유치원</a:t>
            </a:r>
          </a:p>
        </p:txBody>
      </p:sp>
    </p:spTree>
    <p:extLst>
      <p:ext uri="{BB962C8B-B14F-4D97-AF65-F5344CB8AC3E}">
        <p14:creationId xmlns:p14="http://schemas.microsoft.com/office/powerpoint/2010/main" val="29914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카테고리 업체 목록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BAB30-88E0-46F3-902C-8938C69AE9B0}"/>
              </a:ext>
            </a:extLst>
          </p:cNvPr>
          <p:cNvSpPr txBox="1"/>
          <p:nvPr/>
        </p:nvSpPr>
        <p:spPr>
          <a:xfrm>
            <a:off x="9456130" y="3827560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 별 찜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6FD084-20CB-4D9C-8290-98CA4EE0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597" y="1628366"/>
            <a:ext cx="4221486" cy="45001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4A9944D-E93D-42E8-8EE1-DC8415CC319C}"/>
              </a:ext>
            </a:extLst>
          </p:cNvPr>
          <p:cNvCxnSpPr>
            <a:cxnSpLocks/>
          </p:cNvCxnSpPr>
          <p:nvPr/>
        </p:nvCxnSpPr>
        <p:spPr>
          <a:xfrm>
            <a:off x="6671711" y="3575993"/>
            <a:ext cx="2663240" cy="39006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67D73F-083A-4B3C-9A4E-5B9958FF272D}"/>
              </a:ext>
            </a:extLst>
          </p:cNvPr>
          <p:cNvSpPr/>
          <p:nvPr/>
        </p:nvSpPr>
        <p:spPr>
          <a:xfrm>
            <a:off x="5753461" y="1588826"/>
            <a:ext cx="1403500" cy="212556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F07611-571B-44B6-A36D-E1BDA8144FD6}"/>
              </a:ext>
            </a:extLst>
          </p:cNvPr>
          <p:cNvCxnSpPr>
            <a:cxnSpLocks/>
          </p:cNvCxnSpPr>
          <p:nvPr/>
        </p:nvCxnSpPr>
        <p:spPr>
          <a:xfrm>
            <a:off x="7067075" y="2504944"/>
            <a:ext cx="1903136" cy="16438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DC1D66-83F6-4410-A625-22AAAEF187EE}"/>
              </a:ext>
            </a:extLst>
          </p:cNvPr>
          <p:cNvSpPr txBox="1"/>
          <p:nvPr/>
        </p:nvSpPr>
        <p:spPr>
          <a:xfrm>
            <a:off x="9165889" y="2530825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업체의 간략한 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7AA453-B8C9-4B3C-8F0A-53F810455C96}"/>
              </a:ext>
            </a:extLst>
          </p:cNvPr>
          <p:cNvSpPr/>
          <p:nvPr/>
        </p:nvSpPr>
        <p:spPr>
          <a:xfrm>
            <a:off x="2518610" y="1445370"/>
            <a:ext cx="4955461" cy="486615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2D0411-A98E-4080-8DD5-3825138764E0}"/>
              </a:ext>
            </a:extLst>
          </p:cNvPr>
          <p:cNvCxnSpPr>
            <a:cxnSpLocks/>
          </p:cNvCxnSpPr>
          <p:nvPr/>
        </p:nvCxnSpPr>
        <p:spPr>
          <a:xfrm>
            <a:off x="7474071" y="5218807"/>
            <a:ext cx="1445962" cy="11414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2F1B88-76D2-48B0-B826-94C0EB8CD0FD}"/>
              </a:ext>
            </a:extLst>
          </p:cNvPr>
          <p:cNvSpPr txBox="1"/>
          <p:nvPr/>
        </p:nvSpPr>
        <p:spPr>
          <a:xfrm>
            <a:off x="9136890" y="5234546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업체 리스트</a:t>
            </a:r>
          </a:p>
        </p:txBody>
      </p:sp>
    </p:spTree>
    <p:extLst>
      <p:ext uri="{BB962C8B-B14F-4D97-AF65-F5344CB8AC3E}">
        <p14:creationId xmlns:p14="http://schemas.microsoft.com/office/powerpoint/2010/main" val="37833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31505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조원 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4F0F57-C7C2-4A6D-B864-1C3D81A5C41D}"/>
              </a:ext>
            </a:extLst>
          </p:cNvPr>
          <p:cNvGrpSpPr/>
          <p:nvPr/>
        </p:nvGrpSpPr>
        <p:grpSpPr>
          <a:xfrm>
            <a:off x="4437131" y="1905857"/>
            <a:ext cx="1529730" cy="1529730"/>
            <a:chOff x="10667724" y="2019434"/>
            <a:chExt cx="1296000" cy="129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47156-C63C-4081-BD56-B49B81548C74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2AFDA-E0A0-4939-9D67-59DF4344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446DD9-D4EC-4F73-8C63-024A2B993882}"/>
              </a:ext>
            </a:extLst>
          </p:cNvPr>
          <p:cNvGrpSpPr/>
          <p:nvPr/>
        </p:nvGrpSpPr>
        <p:grpSpPr>
          <a:xfrm>
            <a:off x="6231647" y="1909201"/>
            <a:ext cx="1529730" cy="1529730"/>
            <a:chOff x="6231647" y="1909201"/>
            <a:chExt cx="1529730" cy="152973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4ADFDD-9EB9-4334-BF38-89F264948C46}"/>
                </a:ext>
              </a:extLst>
            </p:cNvPr>
            <p:cNvSpPr/>
            <p:nvPr/>
          </p:nvSpPr>
          <p:spPr>
            <a:xfrm>
              <a:off x="6231647" y="1909201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Group 58">
              <a:extLst>
                <a:ext uri="{FF2B5EF4-FFF2-40B4-BE49-F238E27FC236}">
                  <a16:creationId xmlns:a16="http://schemas.microsoft.com/office/drawing/2014/main" id="{1FCA62A7-7C41-412D-904D-EFDCBC2C2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3947" y="2269682"/>
              <a:ext cx="899948" cy="1155409"/>
              <a:chOff x="648" y="958"/>
              <a:chExt cx="1078" cy="1384"/>
            </a:xfrm>
          </p:grpSpPr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38E5F207-B86F-46A6-B106-2505E7EF6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568C06E4-5B84-4B08-9C9D-D443458C5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62">
                <a:extLst>
                  <a:ext uri="{FF2B5EF4-FFF2-40B4-BE49-F238E27FC236}">
                    <a16:creationId xmlns:a16="http://schemas.microsoft.com/office/drawing/2014/main" id="{87F39B9B-A03D-4484-8034-2F17256E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3ECAD982-BB76-4BC6-9285-EA861096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BDDEB8D6-8A9C-49C0-B38C-8CD5E70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65">
                <a:extLst>
                  <a:ext uri="{FF2B5EF4-FFF2-40B4-BE49-F238E27FC236}">
                    <a16:creationId xmlns:a16="http://schemas.microsoft.com/office/drawing/2014/main" id="{9ECF03A8-0BB9-4344-AE3C-B52182F8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FC415C94-96DD-4483-8340-8B157A88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D1EDCC2E-4A17-4D45-BDD8-24D6DE1FD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7D10EA40-D487-418C-90DC-503E40077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C79DA8AB-E954-48B4-81E7-7A2BB554F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5BADF542-6256-4703-982D-B6564D1E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BED0C922-02D5-4C18-9A7E-1400AEEF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CE6DE0A9-7AD5-4B5F-AAB7-0A353611A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AA52DDB6-C8DB-465D-B910-46F21B0A4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4FCE412B-1A85-4750-8FE8-92833CBD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B19CD53A-9F46-4D5D-91C5-47D509C7B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Freeform 76">
                <a:extLst>
                  <a:ext uri="{FF2B5EF4-FFF2-40B4-BE49-F238E27FC236}">
                    <a16:creationId xmlns:a16="http://schemas.microsoft.com/office/drawing/2014/main" id="{D11480B5-8F7C-48B3-996F-A619C45FB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B94277DC-0E13-4745-8289-669956633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78">
                <a:extLst>
                  <a:ext uri="{FF2B5EF4-FFF2-40B4-BE49-F238E27FC236}">
                    <a16:creationId xmlns:a16="http://schemas.microsoft.com/office/drawing/2014/main" id="{82D809DD-DE1B-43E8-B88F-BD9E76069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Freeform 79">
                <a:extLst>
                  <a:ext uri="{FF2B5EF4-FFF2-40B4-BE49-F238E27FC236}">
                    <a16:creationId xmlns:a16="http://schemas.microsoft.com/office/drawing/2014/main" id="{F7FA012D-B990-49BC-98FF-74E6DBC1C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Freeform 80">
                <a:extLst>
                  <a:ext uri="{FF2B5EF4-FFF2-40B4-BE49-F238E27FC236}">
                    <a16:creationId xmlns:a16="http://schemas.microsoft.com/office/drawing/2014/main" id="{DFC6597E-D436-403D-8491-A665CD8EB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Freeform 81">
                <a:extLst>
                  <a:ext uri="{FF2B5EF4-FFF2-40B4-BE49-F238E27FC236}">
                    <a16:creationId xmlns:a16="http://schemas.microsoft.com/office/drawing/2014/main" id="{D40504AE-F3B8-4852-A795-115D3CD1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9CAC5-D59F-4A36-9D98-EFB19235C708}"/>
              </a:ext>
            </a:extLst>
          </p:cNvPr>
          <p:cNvGrpSpPr/>
          <p:nvPr/>
        </p:nvGrpSpPr>
        <p:grpSpPr>
          <a:xfrm>
            <a:off x="6217675" y="3933499"/>
            <a:ext cx="1529730" cy="1535365"/>
            <a:chOff x="6235630" y="3936843"/>
            <a:chExt cx="1529730" cy="15353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158C57-4031-4FC2-B898-C0EB48194197}"/>
                </a:ext>
              </a:extLst>
            </p:cNvPr>
            <p:cNvSpPr/>
            <p:nvPr/>
          </p:nvSpPr>
          <p:spPr>
            <a:xfrm>
              <a:off x="6235630" y="3936843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665B490-BEA3-462C-8E5D-AF76925E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57" y="4332431"/>
              <a:ext cx="1139777" cy="1139777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0956BB5-4839-4C18-9C2C-C9B7773E8798}"/>
              </a:ext>
            </a:extLst>
          </p:cNvPr>
          <p:cNvGrpSpPr/>
          <p:nvPr/>
        </p:nvGrpSpPr>
        <p:grpSpPr>
          <a:xfrm>
            <a:off x="4441115" y="3933499"/>
            <a:ext cx="1529730" cy="1529730"/>
            <a:chOff x="4441115" y="3933499"/>
            <a:chExt cx="1529730" cy="152973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953809-E01A-4D98-ABB1-C6D4C77D6AEE}"/>
                </a:ext>
              </a:extLst>
            </p:cNvPr>
            <p:cNvSpPr/>
            <p:nvPr/>
          </p:nvSpPr>
          <p:spPr>
            <a:xfrm>
              <a:off x="4441115" y="3933499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0DC0D2A-2FE6-40B6-A75E-458AC3E3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908" y="4229532"/>
              <a:ext cx="886633" cy="1233697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572AEE-1A23-47BD-A885-EEA7222370BF}"/>
              </a:ext>
            </a:extLst>
          </p:cNvPr>
          <p:cNvSpPr/>
          <p:nvPr/>
        </p:nvSpPr>
        <p:spPr>
          <a:xfrm>
            <a:off x="7979676" y="2562143"/>
            <a:ext cx="2931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 &amp; EDU 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E2FB66-6A77-40AA-B613-8EDD4FF18490}"/>
              </a:ext>
            </a:extLst>
          </p:cNvPr>
          <p:cNvSpPr/>
          <p:nvPr/>
        </p:nvSpPr>
        <p:spPr>
          <a:xfrm>
            <a:off x="7979677" y="4606347"/>
            <a:ext cx="2575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메인화면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EF594A-9FF1-4EB6-AE7A-0BD7D2983664}"/>
              </a:ext>
            </a:extLst>
          </p:cNvPr>
          <p:cNvSpPr/>
          <p:nvPr/>
        </p:nvSpPr>
        <p:spPr>
          <a:xfrm>
            <a:off x="471482" y="2550640"/>
            <a:ext cx="3726333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김은호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총괄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로그인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직원관리기능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동영상게시판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B7B980-2DAD-4FB7-A218-C8D64068A39D}"/>
              </a:ext>
            </a:extLst>
          </p:cNvPr>
          <p:cNvSpPr/>
          <p:nvPr/>
        </p:nvSpPr>
        <p:spPr>
          <a:xfrm>
            <a:off x="897467" y="4606347"/>
            <a:ext cx="3296818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구현 </a:t>
            </a:r>
          </a:p>
        </p:txBody>
      </p:sp>
    </p:spTree>
    <p:extLst>
      <p:ext uri="{BB962C8B-B14F-4D97-AF65-F5344CB8AC3E}">
        <p14:creationId xmlns:p14="http://schemas.microsoft.com/office/powerpoint/2010/main" val="2393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업체별 자세한 정보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D5B1B7-6088-4323-8B61-556B4F94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520" y="1698514"/>
            <a:ext cx="2799789" cy="460085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A95DD4-258F-44DD-800F-5095B43A6EB3}"/>
              </a:ext>
            </a:extLst>
          </p:cNvPr>
          <p:cNvSpPr/>
          <p:nvPr/>
        </p:nvSpPr>
        <p:spPr>
          <a:xfrm>
            <a:off x="2603166" y="1493654"/>
            <a:ext cx="3092821" cy="498726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18CCA-56CF-4F8C-B4AE-CFC750989C30}"/>
              </a:ext>
            </a:extLst>
          </p:cNvPr>
          <p:cNvSpPr txBox="1"/>
          <p:nvPr/>
        </p:nvSpPr>
        <p:spPr>
          <a:xfrm>
            <a:off x="8161456" y="1009171"/>
            <a:ext cx="230111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업체의 상세정보 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66214F-D665-4532-BDBA-0A0B888AC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611" y="1469650"/>
            <a:ext cx="2769223" cy="4832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40CE75-33AE-4054-9ACC-99EF1A46B467}"/>
              </a:ext>
            </a:extLst>
          </p:cNvPr>
          <p:cNvSpPr txBox="1"/>
          <p:nvPr/>
        </p:nvSpPr>
        <p:spPr>
          <a:xfrm>
            <a:off x="8893284" y="1580725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E7BF6-B978-45C9-A6FF-CB1DE199E99A}"/>
              </a:ext>
            </a:extLst>
          </p:cNvPr>
          <p:cNvSpPr txBox="1"/>
          <p:nvPr/>
        </p:nvSpPr>
        <p:spPr>
          <a:xfrm>
            <a:off x="8893284" y="2708267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95DE5-8C5B-4461-A872-28E14FB1F6C9}"/>
              </a:ext>
            </a:extLst>
          </p:cNvPr>
          <p:cNvSpPr txBox="1"/>
          <p:nvPr/>
        </p:nvSpPr>
        <p:spPr>
          <a:xfrm>
            <a:off x="8902800" y="4897752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C272EE-E39E-43C9-B3D1-049404C134F4}"/>
              </a:ext>
            </a:extLst>
          </p:cNvPr>
          <p:cNvCxnSpPr>
            <a:cxnSpLocks/>
          </p:cNvCxnSpPr>
          <p:nvPr/>
        </p:nvCxnSpPr>
        <p:spPr>
          <a:xfrm flipV="1">
            <a:off x="5695987" y="1181826"/>
            <a:ext cx="2355337" cy="55084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498681-C265-40EF-B880-C4FB8129E7B2}"/>
              </a:ext>
            </a:extLst>
          </p:cNvPr>
          <p:cNvCxnSpPr>
            <a:cxnSpLocks/>
          </p:cNvCxnSpPr>
          <p:nvPr/>
        </p:nvCxnSpPr>
        <p:spPr>
          <a:xfrm flipV="1">
            <a:off x="4969510" y="2911845"/>
            <a:ext cx="3760833" cy="25663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04925B-B002-46C7-BBA4-3F748666ED40}"/>
              </a:ext>
            </a:extLst>
          </p:cNvPr>
          <p:cNvCxnSpPr>
            <a:cxnSpLocks/>
          </p:cNvCxnSpPr>
          <p:nvPr/>
        </p:nvCxnSpPr>
        <p:spPr>
          <a:xfrm flipV="1">
            <a:off x="4969510" y="5067836"/>
            <a:ext cx="3760833" cy="63864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970310-AE65-41C0-9F11-B34D9D50B4F2}"/>
              </a:ext>
            </a:extLst>
          </p:cNvPr>
          <p:cNvCxnSpPr>
            <a:cxnSpLocks/>
          </p:cNvCxnSpPr>
          <p:nvPr/>
        </p:nvCxnSpPr>
        <p:spPr>
          <a:xfrm flipV="1">
            <a:off x="4969510" y="1874915"/>
            <a:ext cx="3950523" cy="335326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30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`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8" name="그림 7" descr="텍스트, 실외, 도로, 거리이(가) 표시된 사진&#10;&#10;자동 생성된 설명">
            <a:extLst>
              <a:ext uri="{FF2B5EF4-FFF2-40B4-BE49-F238E27FC236}">
                <a16:creationId xmlns:a16="http://schemas.microsoft.com/office/drawing/2014/main" id="{F5DB4D41-ABBF-4AE2-AB00-D66A2D67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033" y="1945585"/>
            <a:ext cx="3873401" cy="2325467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4F37F162-71D4-455A-8CC4-20E6492DD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66" y="1945585"/>
            <a:ext cx="3959061" cy="2606144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5D760A71-8586-4031-8419-AE43C381F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122" y="4551729"/>
            <a:ext cx="3673221" cy="18483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34C594-F81F-4FA5-928E-B8AE2C5F4C5C}"/>
              </a:ext>
            </a:extLst>
          </p:cNvPr>
          <p:cNvSpPr txBox="1"/>
          <p:nvPr/>
        </p:nvSpPr>
        <p:spPr>
          <a:xfrm>
            <a:off x="3142853" y="4293018"/>
            <a:ext cx="109704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26C53FF-37A9-41DB-A0DC-832DAFA27820}"/>
              </a:ext>
            </a:extLst>
          </p:cNvPr>
          <p:cNvCxnSpPr/>
          <p:nvPr/>
        </p:nvCxnSpPr>
        <p:spPr>
          <a:xfrm>
            <a:off x="3691376" y="4570017"/>
            <a:ext cx="2736856" cy="1007823"/>
          </a:xfrm>
          <a:prstGeom prst="bentConnector3">
            <a:avLst>
              <a:gd name="adj1" fmla="val -11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558892E-9CB2-45C8-958A-F0CFFBE88C0A}"/>
              </a:ext>
            </a:extLst>
          </p:cNvPr>
          <p:cNvSpPr txBox="1"/>
          <p:nvPr/>
        </p:nvSpPr>
        <p:spPr>
          <a:xfrm>
            <a:off x="6545848" y="4435163"/>
            <a:ext cx="3888585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99056-D50C-4336-AF3B-45060C02F009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9A5323-0467-4FEB-921B-3BD2017004C5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로드뷰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093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C035691-F6DE-49D3-86BD-DB532039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0" y="1542100"/>
            <a:ext cx="3658257" cy="49702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76D4C2-450E-41EA-96A4-0C8386B0049B}"/>
              </a:ext>
            </a:extLst>
          </p:cNvPr>
          <p:cNvCxnSpPr>
            <a:cxnSpLocks/>
          </p:cNvCxnSpPr>
          <p:nvPr/>
        </p:nvCxnSpPr>
        <p:spPr>
          <a:xfrm flipV="1">
            <a:off x="4949532" y="4174309"/>
            <a:ext cx="2633474" cy="184914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CCC518-6012-4987-BA97-0A50090CDE21}"/>
              </a:ext>
            </a:extLst>
          </p:cNvPr>
          <p:cNvSpPr txBox="1"/>
          <p:nvPr/>
        </p:nvSpPr>
        <p:spPr>
          <a:xfrm>
            <a:off x="7690495" y="3983226"/>
            <a:ext cx="2284758" cy="2784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 버튼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2A49F9-8738-4069-A3CA-5886B092EFFB}"/>
              </a:ext>
            </a:extLst>
          </p:cNvPr>
          <p:cNvCxnSpPr>
            <a:cxnSpLocks/>
          </p:cNvCxnSpPr>
          <p:nvPr/>
        </p:nvCxnSpPr>
        <p:spPr>
          <a:xfrm flipV="1">
            <a:off x="6008914" y="3044354"/>
            <a:ext cx="1436914" cy="8202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5D2B09-7D52-4112-9C18-EB8710C8AABD}"/>
              </a:ext>
            </a:extLst>
          </p:cNvPr>
          <p:cNvSpPr txBox="1"/>
          <p:nvPr/>
        </p:nvSpPr>
        <p:spPr>
          <a:xfrm>
            <a:off x="2906486" y="3700917"/>
            <a:ext cx="292121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308F-432A-4F1A-8C87-BE1315A73A75}"/>
              </a:ext>
            </a:extLst>
          </p:cNvPr>
          <p:cNvSpPr txBox="1"/>
          <p:nvPr/>
        </p:nvSpPr>
        <p:spPr>
          <a:xfrm>
            <a:off x="7633830" y="2825851"/>
            <a:ext cx="2284758" cy="2784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글자수 체크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 기능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519335" y="4637234"/>
            <a:ext cx="2505991" cy="1223364"/>
            <a:chOff x="8519335" y="4637234"/>
            <a:chExt cx="2505991" cy="1223364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5A8D6B43-635D-4138-AAF7-B7488AA5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9335" y="4637234"/>
              <a:ext cx="2499269" cy="467475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D4A8C80-8484-44E8-8D19-070AC67D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6057" y="5393123"/>
              <a:ext cx="2499269" cy="467475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76D4C2-450E-41EA-96A4-0C8386B0049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023665" y="4682155"/>
            <a:ext cx="3303090" cy="147057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5C11D0-D430-49B1-8BFC-13CC6E49B345}"/>
              </a:ext>
            </a:extLst>
          </p:cNvPr>
          <p:cNvSpPr txBox="1"/>
          <p:nvPr/>
        </p:nvSpPr>
        <p:spPr>
          <a:xfrm>
            <a:off x="8326755" y="4543655"/>
            <a:ext cx="2880200" cy="276999"/>
          </a:xfrm>
          <a:prstGeom prst="rect">
            <a:avLst/>
          </a:prstGeom>
          <a:noFill/>
          <a:ln w="3810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785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 수정 및 삭제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970E4F0-1F36-4963-971C-4C172374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81" y="1496288"/>
            <a:ext cx="3971925" cy="40100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9CF6DA-13B4-4791-B6C2-BBAD1995E587}"/>
              </a:ext>
            </a:extLst>
          </p:cNvPr>
          <p:cNvCxnSpPr>
            <a:cxnSpLocks/>
          </p:cNvCxnSpPr>
          <p:nvPr/>
        </p:nvCxnSpPr>
        <p:spPr>
          <a:xfrm flipV="1">
            <a:off x="6361206" y="3887034"/>
            <a:ext cx="1747838" cy="5015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BDE684-C332-41ED-B615-04DE43213646}"/>
              </a:ext>
            </a:extLst>
          </p:cNvPr>
          <p:cNvSpPr txBox="1"/>
          <p:nvPr/>
        </p:nvSpPr>
        <p:spPr>
          <a:xfrm>
            <a:off x="8234976" y="3748534"/>
            <a:ext cx="227245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리뷰 수정 및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BF6B7-B45D-4AA9-A211-518B0522262E}"/>
              </a:ext>
            </a:extLst>
          </p:cNvPr>
          <p:cNvSpPr txBox="1"/>
          <p:nvPr/>
        </p:nvSpPr>
        <p:spPr>
          <a:xfrm>
            <a:off x="5611993" y="4012735"/>
            <a:ext cx="749213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419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 검색 및 정렬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2FFEC8-6C8D-4586-98AA-29B62C58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1" y="2565436"/>
            <a:ext cx="10032066" cy="3554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120B1-0AD8-479D-996F-EA7629461D56}"/>
              </a:ext>
            </a:extLst>
          </p:cNvPr>
          <p:cNvSpPr txBox="1"/>
          <p:nvPr/>
        </p:nvSpPr>
        <p:spPr>
          <a:xfrm>
            <a:off x="2517667" y="2515005"/>
            <a:ext cx="189903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085562-2DF7-4E3B-BD1D-076A839C30CF}"/>
              </a:ext>
            </a:extLst>
          </p:cNvPr>
          <p:cNvCxnSpPr>
            <a:cxnSpLocks/>
          </p:cNvCxnSpPr>
          <p:nvPr/>
        </p:nvCxnSpPr>
        <p:spPr>
          <a:xfrm flipV="1">
            <a:off x="4049486" y="1845265"/>
            <a:ext cx="367215" cy="6697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67CDC9-211D-4C41-A3BD-40EAC4F581B0}"/>
              </a:ext>
            </a:extLst>
          </p:cNvPr>
          <p:cNvSpPr txBox="1"/>
          <p:nvPr/>
        </p:nvSpPr>
        <p:spPr>
          <a:xfrm>
            <a:off x="9123986" y="2562299"/>
            <a:ext cx="2095843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B7AF32-0124-40A9-84A9-012B643FD66F}"/>
              </a:ext>
            </a:extLst>
          </p:cNvPr>
          <p:cNvCxnSpPr>
            <a:cxnSpLocks/>
          </p:cNvCxnSpPr>
          <p:nvPr/>
        </p:nvCxnSpPr>
        <p:spPr>
          <a:xfrm flipH="1" flipV="1">
            <a:off x="10080979" y="1936181"/>
            <a:ext cx="456392" cy="6261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FC0247-2233-493D-81AE-17E41DB1F2FF}"/>
              </a:ext>
            </a:extLst>
          </p:cNvPr>
          <p:cNvSpPr txBox="1"/>
          <p:nvPr/>
        </p:nvSpPr>
        <p:spPr>
          <a:xfrm>
            <a:off x="3467184" y="1573091"/>
            <a:ext cx="227245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장소 및 업체명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0687A-9E01-4112-B29F-B480E9B3DB62}"/>
              </a:ext>
            </a:extLst>
          </p:cNvPr>
          <p:cNvSpPr txBox="1"/>
          <p:nvPr/>
        </p:nvSpPr>
        <p:spPr>
          <a:xfrm>
            <a:off x="8630391" y="1408239"/>
            <a:ext cx="2481541" cy="461665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거리 순으로 업체목록 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F9B092-8A61-49FD-B0F3-53B833541D8E}"/>
              </a:ext>
            </a:extLst>
          </p:cNvPr>
          <p:cNvSpPr txBox="1"/>
          <p:nvPr/>
        </p:nvSpPr>
        <p:spPr>
          <a:xfrm>
            <a:off x="1573399" y="2594438"/>
            <a:ext cx="69507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459972-2569-447F-BFFD-C9CEDE431C20}"/>
              </a:ext>
            </a:extLst>
          </p:cNvPr>
          <p:cNvCxnSpPr>
            <a:cxnSpLocks/>
          </p:cNvCxnSpPr>
          <p:nvPr/>
        </p:nvCxnSpPr>
        <p:spPr>
          <a:xfrm flipH="1">
            <a:off x="1930454" y="2990749"/>
            <a:ext cx="1" cy="67837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89A6AA-BFE6-4BB3-BA9C-3B9EA777B7D8}"/>
              </a:ext>
            </a:extLst>
          </p:cNvPr>
          <p:cNvSpPr txBox="1"/>
          <p:nvPr/>
        </p:nvSpPr>
        <p:spPr>
          <a:xfrm>
            <a:off x="726343" y="3817681"/>
            <a:ext cx="2408222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업체목록의 검색 및 정렬 초기화</a:t>
            </a:r>
          </a:p>
        </p:txBody>
      </p:sp>
    </p:spTree>
    <p:extLst>
      <p:ext uri="{BB962C8B-B14F-4D97-AF65-F5344CB8AC3E}">
        <p14:creationId xmlns:p14="http://schemas.microsoft.com/office/powerpoint/2010/main" val="2826013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169F07-0AEA-4D5E-8A65-84211CA0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22" y="1973115"/>
            <a:ext cx="1933744" cy="365350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AC8386-F4D0-447D-A4B4-B287B17B2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03" y="1500383"/>
            <a:ext cx="3051688" cy="874817"/>
          </a:xfrm>
          <a:prstGeom prst="rect">
            <a:avLst/>
          </a:prstGeom>
        </p:spPr>
      </p:pic>
      <p:pic>
        <p:nvPicPr>
          <p:cNvPr id="19" name="그림 18" descr="텍스트, 포유류, 개, 스크린샷이(가) 표시된 사진&#10;&#10;자동 생성된 설명">
            <a:extLst>
              <a:ext uri="{FF2B5EF4-FFF2-40B4-BE49-F238E27FC236}">
                <a16:creationId xmlns:a16="http://schemas.microsoft.com/office/drawing/2014/main" id="{7D008C47-70CB-4314-831E-743603D81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411" y="3190295"/>
            <a:ext cx="2981579" cy="1463464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847497CC-2BDF-414B-A4D8-D4AC9522F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902" y="4850152"/>
            <a:ext cx="3026088" cy="11275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83D1DD4-3A35-4ECC-A6B3-5BDE7F94B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926" y="3295827"/>
            <a:ext cx="2027889" cy="28865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09D5F7-630F-44EE-BB85-277E1261AB85}"/>
              </a:ext>
            </a:extLst>
          </p:cNvPr>
          <p:cNvSpPr txBox="1"/>
          <p:nvPr/>
        </p:nvSpPr>
        <p:spPr>
          <a:xfrm>
            <a:off x="6258409" y="1884330"/>
            <a:ext cx="2750241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2EA419-6DB8-42A9-8346-7C720F180D4C}"/>
              </a:ext>
            </a:extLst>
          </p:cNvPr>
          <p:cNvSpPr txBox="1"/>
          <p:nvPr/>
        </p:nvSpPr>
        <p:spPr>
          <a:xfrm>
            <a:off x="4606819" y="3075211"/>
            <a:ext cx="320215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7CB434C-CCCF-46E9-A97B-16DCDB5938C7}"/>
              </a:ext>
            </a:extLst>
          </p:cNvPr>
          <p:cNvCxnSpPr>
            <a:cxnSpLocks/>
          </p:cNvCxnSpPr>
          <p:nvPr/>
        </p:nvCxnSpPr>
        <p:spPr>
          <a:xfrm flipV="1">
            <a:off x="2539807" y="1911267"/>
            <a:ext cx="3448222" cy="3300299"/>
          </a:xfrm>
          <a:prstGeom prst="bentConnector3">
            <a:avLst>
              <a:gd name="adj1" fmla="val -1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A3BB05B-A053-4CF9-A53C-4166C5228A7A}"/>
              </a:ext>
            </a:extLst>
          </p:cNvPr>
          <p:cNvSpPr txBox="1"/>
          <p:nvPr/>
        </p:nvSpPr>
        <p:spPr>
          <a:xfrm>
            <a:off x="2130552" y="5286018"/>
            <a:ext cx="9099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ECBA822C-AB3C-442A-B4CD-2B9BD88C9397}"/>
              </a:ext>
            </a:extLst>
          </p:cNvPr>
          <p:cNvSpPr/>
          <p:nvPr/>
        </p:nvSpPr>
        <p:spPr>
          <a:xfrm>
            <a:off x="7571232" y="2478024"/>
            <a:ext cx="329184" cy="19939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71EA65-8DBB-4C97-AB67-5E06CAAAD586}"/>
              </a:ext>
            </a:extLst>
          </p:cNvPr>
          <p:cNvSpPr txBox="1"/>
          <p:nvPr/>
        </p:nvSpPr>
        <p:spPr>
          <a:xfrm>
            <a:off x="4620867" y="4739121"/>
            <a:ext cx="320215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ED0E19-DF1E-4D7F-83C1-20FAAEDECB7A}"/>
              </a:ext>
            </a:extLst>
          </p:cNvPr>
          <p:cNvSpPr txBox="1"/>
          <p:nvPr/>
        </p:nvSpPr>
        <p:spPr>
          <a:xfrm>
            <a:off x="8053944" y="3075211"/>
            <a:ext cx="2321599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SNS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공유기능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17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DBAA36-9830-4C8B-A6F2-65769936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0" y="1529695"/>
            <a:ext cx="4174062" cy="490359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0AC0B58-4FC5-490B-A327-A9E8BB508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483" y="2262313"/>
            <a:ext cx="6487796" cy="34570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94281F5-AD13-4EF9-B60D-C8A12C5AA28C}"/>
              </a:ext>
            </a:extLst>
          </p:cNvPr>
          <p:cNvSpPr/>
          <p:nvPr/>
        </p:nvSpPr>
        <p:spPr>
          <a:xfrm>
            <a:off x="5074920" y="3689033"/>
            <a:ext cx="228600" cy="4166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68CBD-B15A-4B88-A886-041255B5C938}"/>
              </a:ext>
            </a:extLst>
          </p:cNvPr>
          <p:cNvSpPr txBox="1"/>
          <p:nvPr/>
        </p:nvSpPr>
        <p:spPr>
          <a:xfrm>
            <a:off x="11247446" y="2543721"/>
            <a:ext cx="575121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사업장 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937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40A63-A9B8-499F-A7B1-FFD8858A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998" y="2480187"/>
            <a:ext cx="8458284" cy="55841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2E36CC2-8E80-49A5-9A99-5B41DA6FD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" y="3038598"/>
            <a:ext cx="8945880" cy="18141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45F1F6-4559-434A-ADA3-3506EAAE0AAE}"/>
              </a:ext>
            </a:extLst>
          </p:cNvPr>
          <p:cNvSpPr txBox="1"/>
          <p:nvPr/>
        </p:nvSpPr>
        <p:spPr>
          <a:xfrm>
            <a:off x="1568196" y="3450781"/>
            <a:ext cx="498348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D96DE7-1E87-45A6-86AD-F05479568083}"/>
              </a:ext>
            </a:extLst>
          </p:cNvPr>
          <p:cNvSpPr txBox="1"/>
          <p:nvPr/>
        </p:nvSpPr>
        <p:spPr>
          <a:xfrm rot="5400000">
            <a:off x="2576105" y="4461488"/>
            <a:ext cx="366872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사업장 신청 관리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51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A9795F-958A-4404-9D92-35D3AD9E45EA}"/>
              </a:ext>
            </a:extLst>
          </p:cNvPr>
          <p:cNvSpPr/>
          <p:nvPr/>
        </p:nvSpPr>
        <p:spPr>
          <a:xfrm>
            <a:off x="2561937" y="1527939"/>
            <a:ext cx="199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AJAX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비동기 처리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CFC5BC-582D-4C85-8BA9-FAC37E4E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33" y="1800897"/>
            <a:ext cx="4514412" cy="1561058"/>
          </a:xfrm>
          <a:prstGeom prst="rect">
            <a:avLst/>
          </a:prstGeom>
        </p:spPr>
      </p:pic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FA55E87-5060-4A27-977A-1F227DD2ED9F}"/>
              </a:ext>
            </a:extLst>
          </p:cNvPr>
          <p:cNvSpPr/>
          <p:nvPr/>
        </p:nvSpPr>
        <p:spPr>
          <a:xfrm>
            <a:off x="5416120" y="2409826"/>
            <a:ext cx="192392" cy="524159"/>
          </a:xfrm>
          <a:prstGeom prst="righ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3742EC-A8FC-40AE-9475-BADA941AC20F}"/>
              </a:ext>
            </a:extLst>
          </p:cNvPr>
          <p:cNvSpPr txBox="1"/>
          <p:nvPr/>
        </p:nvSpPr>
        <p:spPr>
          <a:xfrm>
            <a:off x="5756211" y="1554622"/>
            <a:ext cx="2831792" cy="46166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JSON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을 이용한 업체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KEY (parameter)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값을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controller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전송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242404D-599A-45AD-8A8A-62D60600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379" y="2161641"/>
            <a:ext cx="4998444" cy="31318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53527D-1377-4FDA-9504-1E474DA9638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08512" y="2671906"/>
            <a:ext cx="1190707" cy="116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9D77AE-7CAE-4D33-9AAE-3BD0237D71DE}"/>
              </a:ext>
            </a:extLst>
          </p:cNvPr>
          <p:cNvSpPr txBox="1"/>
          <p:nvPr/>
        </p:nvSpPr>
        <p:spPr>
          <a:xfrm>
            <a:off x="6836760" y="2600411"/>
            <a:ext cx="350213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034B9-4304-4AC8-8293-0DDAFC0D1647}"/>
              </a:ext>
            </a:extLst>
          </p:cNvPr>
          <p:cNvSpPr txBox="1"/>
          <p:nvPr/>
        </p:nvSpPr>
        <p:spPr>
          <a:xfrm>
            <a:off x="7573498" y="3830767"/>
            <a:ext cx="2890355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4823AF-C53B-4FBA-8813-E70DB2F31C42}"/>
              </a:ext>
            </a:extLst>
          </p:cNvPr>
          <p:cNvCxnSpPr>
            <a:cxnSpLocks/>
          </p:cNvCxnSpPr>
          <p:nvPr/>
        </p:nvCxnSpPr>
        <p:spPr>
          <a:xfrm flipH="1" flipV="1">
            <a:off x="4397713" y="3192921"/>
            <a:ext cx="3045292" cy="79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D14F4F-A319-4328-AB9F-BE63DDDF61A0}"/>
              </a:ext>
            </a:extLst>
          </p:cNvPr>
          <p:cNvSpPr txBox="1"/>
          <p:nvPr/>
        </p:nvSpPr>
        <p:spPr>
          <a:xfrm>
            <a:off x="7386990" y="3301756"/>
            <a:ext cx="404159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115CA-7024-4B16-95C0-FAB268AA927F}"/>
              </a:ext>
            </a:extLst>
          </p:cNvPr>
          <p:cNvSpPr txBox="1"/>
          <p:nvPr/>
        </p:nvSpPr>
        <p:spPr>
          <a:xfrm>
            <a:off x="3740487" y="3021184"/>
            <a:ext cx="65722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D29FA5-5456-4BB4-889F-F78DF28C9411}"/>
              </a:ext>
            </a:extLst>
          </p:cNvPr>
          <p:cNvSpPr txBox="1"/>
          <p:nvPr/>
        </p:nvSpPr>
        <p:spPr>
          <a:xfrm>
            <a:off x="4182892" y="3819380"/>
            <a:ext cx="2192420" cy="46166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서버로부터 결과값을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return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받아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DOM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제어 및 화면구현</a:t>
            </a: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E2545430-27E1-4B11-8B56-DD8C7709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9" y="3501538"/>
            <a:ext cx="2816508" cy="307503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0A6499-810A-4316-97BE-B43D38A62E8B}"/>
              </a:ext>
            </a:extLst>
          </p:cNvPr>
          <p:cNvCxnSpPr>
            <a:cxnSpLocks/>
          </p:cNvCxnSpPr>
          <p:nvPr/>
        </p:nvCxnSpPr>
        <p:spPr>
          <a:xfrm flipH="1">
            <a:off x="3589651" y="3269731"/>
            <a:ext cx="353928" cy="102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주요기술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43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1907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36F26-08EE-4316-B48D-0BF4D680DD59}"/>
              </a:ext>
            </a:extLst>
          </p:cNvPr>
          <p:cNvSpPr/>
          <p:nvPr/>
        </p:nvSpPr>
        <p:spPr>
          <a:xfrm>
            <a:off x="2328590" y="2078799"/>
            <a:ext cx="1990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MyBatis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DB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처리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7D87BBC-C32E-454A-9C84-EC65AE0E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7" y="2461046"/>
            <a:ext cx="4573267" cy="28654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A38BD14-3F08-43CA-B512-8E4B4282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989" y="1478516"/>
            <a:ext cx="4219264" cy="1757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AD95B4-C9D0-43EC-960B-90CA29251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92" y="3501167"/>
            <a:ext cx="5184078" cy="63633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7220739-DD7D-4523-B3C6-C5FFDE000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19077"/>
            <a:ext cx="5408462" cy="11282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6684487-330A-42C9-82A7-148FD7863179}"/>
              </a:ext>
            </a:extLst>
          </p:cNvPr>
          <p:cNvSpPr txBox="1"/>
          <p:nvPr/>
        </p:nvSpPr>
        <p:spPr>
          <a:xfrm>
            <a:off x="2176812" y="3605145"/>
            <a:ext cx="3131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A7F5FB-37AC-441D-A48D-AE4B9C212D23}"/>
              </a:ext>
            </a:extLst>
          </p:cNvPr>
          <p:cNvCxnSpPr>
            <a:cxnSpLocks/>
          </p:cNvCxnSpPr>
          <p:nvPr/>
        </p:nvCxnSpPr>
        <p:spPr>
          <a:xfrm flipV="1">
            <a:off x="5394168" y="2619869"/>
            <a:ext cx="2113979" cy="87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681A56-79D6-4D56-A742-E5E8E9D91995}"/>
              </a:ext>
            </a:extLst>
          </p:cNvPr>
          <p:cNvSpPr txBox="1"/>
          <p:nvPr/>
        </p:nvSpPr>
        <p:spPr>
          <a:xfrm>
            <a:off x="7603640" y="2405667"/>
            <a:ext cx="263226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F2DD9-7503-41BC-8B09-11F2FBA2CB5B}"/>
              </a:ext>
            </a:extLst>
          </p:cNvPr>
          <p:cNvCxnSpPr>
            <a:cxnSpLocks/>
          </p:cNvCxnSpPr>
          <p:nvPr/>
        </p:nvCxnSpPr>
        <p:spPr>
          <a:xfrm flipH="1">
            <a:off x="8665829" y="2665089"/>
            <a:ext cx="12197" cy="1010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435BFD5-01B5-4EB3-9AD7-5E1AB46DDDD5}"/>
              </a:ext>
            </a:extLst>
          </p:cNvPr>
          <p:cNvSpPr txBox="1"/>
          <p:nvPr/>
        </p:nvSpPr>
        <p:spPr>
          <a:xfrm>
            <a:off x="8035883" y="3719286"/>
            <a:ext cx="128428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7AFA8AC-B19A-41F3-A61D-8B3FDD83B815}"/>
              </a:ext>
            </a:extLst>
          </p:cNvPr>
          <p:cNvCxnSpPr>
            <a:cxnSpLocks/>
          </p:cNvCxnSpPr>
          <p:nvPr/>
        </p:nvCxnSpPr>
        <p:spPr>
          <a:xfrm flipH="1">
            <a:off x="7508147" y="3893761"/>
            <a:ext cx="514735" cy="721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35794F-8FCD-4275-B26E-5617B5C7219B}"/>
              </a:ext>
            </a:extLst>
          </p:cNvPr>
          <p:cNvSpPr txBox="1"/>
          <p:nvPr/>
        </p:nvSpPr>
        <p:spPr>
          <a:xfrm>
            <a:off x="6790756" y="4654292"/>
            <a:ext cx="985838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F22CFF9-902A-4717-B326-35D1B13A2818}"/>
              </a:ext>
            </a:extLst>
          </p:cNvPr>
          <p:cNvCxnSpPr>
            <a:cxnSpLocks/>
          </p:cNvCxnSpPr>
          <p:nvPr/>
        </p:nvCxnSpPr>
        <p:spPr>
          <a:xfrm flipH="1" flipV="1">
            <a:off x="5239925" y="3930491"/>
            <a:ext cx="683064" cy="8009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E1707C-7C9C-4491-A31A-FC4A4857CB0C}"/>
              </a:ext>
            </a:extLst>
          </p:cNvPr>
          <p:cNvSpPr txBox="1"/>
          <p:nvPr/>
        </p:nvSpPr>
        <p:spPr>
          <a:xfrm>
            <a:off x="5964195" y="4475164"/>
            <a:ext cx="5713279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E46C81-5073-47A3-8B2B-A4B427D3A5E1}"/>
              </a:ext>
            </a:extLst>
          </p:cNvPr>
          <p:cNvSpPr txBox="1"/>
          <p:nvPr/>
        </p:nvSpPr>
        <p:spPr>
          <a:xfrm>
            <a:off x="2780798" y="4993184"/>
            <a:ext cx="272241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의 요청을 받는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ACTION CLASS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A5F50A-64DA-496F-A419-352E39E7F4B4}"/>
              </a:ext>
            </a:extLst>
          </p:cNvPr>
          <p:cNvSpPr txBox="1"/>
          <p:nvPr/>
        </p:nvSpPr>
        <p:spPr>
          <a:xfrm>
            <a:off x="7663601" y="2036904"/>
            <a:ext cx="324791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SERVICE CLASS (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MyBatis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세션 생성 및 제어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A3B8E1-1BDC-4D53-B0AE-62C867A9984F}"/>
              </a:ext>
            </a:extLst>
          </p:cNvPr>
          <p:cNvSpPr txBox="1"/>
          <p:nvPr/>
        </p:nvSpPr>
        <p:spPr>
          <a:xfrm>
            <a:off x="8256551" y="3873939"/>
            <a:ext cx="32479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DAO CLASS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mapper.xml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매핑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생성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C75236-14E1-4689-B4D2-02214AE1D31E}"/>
              </a:ext>
            </a:extLst>
          </p:cNvPr>
          <p:cNvSpPr txBox="1"/>
          <p:nvPr/>
        </p:nvSpPr>
        <p:spPr>
          <a:xfrm>
            <a:off x="8256551" y="5324769"/>
            <a:ext cx="32479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Mapper.xml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매핑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값을 찾아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querry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전달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주요기술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4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206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FB98E7-3FB5-4B88-8072-D42653086218}"/>
              </a:ext>
            </a:extLst>
          </p:cNvPr>
          <p:cNvGrpSpPr/>
          <p:nvPr/>
        </p:nvGrpSpPr>
        <p:grpSpPr>
          <a:xfrm>
            <a:off x="8577702" y="1209818"/>
            <a:ext cx="2534231" cy="874430"/>
            <a:chOff x="8469362" y="2627774"/>
            <a:chExt cx="1898634" cy="58984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794A3DA-5863-40FF-994A-D2FC1D9C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62" y="2662397"/>
              <a:ext cx="1632362" cy="55522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FE4EEDD-4CAE-481F-817B-A044A5C2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452" y="2627774"/>
              <a:ext cx="532544" cy="532544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DC5CA27-8D05-4D83-AEEB-AF76BE1062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06" y="2918974"/>
            <a:ext cx="1978076" cy="50033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2542925-BE14-44DF-B600-099344E16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42" y="1533830"/>
            <a:ext cx="1455609" cy="145560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8FE3C9E-13E2-49F9-93B1-806AD1682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24" y="1854793"/>
            <a:ext cx="2124938" cy="4973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C33A4BE-D4C0-4127-AF29-C43F4665D951}"/>
              </a:ext>
            </a:extLst>
          </p:cNvPr>
          <p:cNvSpPr txBox="1"/>
          <p:nvPr/>
        </p:nvSpPr>
        <p:spPr>
          <a:xfrm>
            <a:off x="6453679" y="3294129"/>
            <a:ext cx="305542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빌드 툴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Maven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E422BA62-CCAF-4A5C-974E-47ED72F3C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6" y="4759065"/>
            <a:ext cx="2559314" cy="70381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9BF67B4-38C5-44A3-9316-8752CDC05AF3}"/>
              </a:ext>
            </a:extLst>
          </p:cNvPr>
          <p:cNvSpPr txBox="1"/>
          <p:nvPr/>
        </p:nvSpPr>
        <p:spPr>
          <a:xfrm>
            <a:off x="643269" y="5366173"/>
            <a:ext cx="396518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팀커뮤니케이션 도구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DISCORD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B89D0B4-9591-43E7-9F6B-C46212A471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89" y="4113859"/>
            <a:ext cx="1801982" cy="180198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81C858F-2C57-49A8-A6FC-82BBD2D32F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83" y="4291395"/>
            <a:ext cx="1306029" cy="6266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A52DE1A-F85E-4734-8913-0115B45EB1A6}"/>
              </a:ext>
            </a:extLst>
          </p:cNvPr>
          <p:cNvSpPr txBox="1"/>
          <p:nvPr/>
        </p:nvSpPr>
        <p:spPr>
          <a:xfrm>
            <a:off x="8906823" y="4989418"/>
            <a:ext cx="305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OS 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6CD7DD-3F88-4FE5-A577-EA3041A576BF}"/>
              </a:ext>
            </a:extLst>
          </p:cNvPr>
          <p:cNvSpPr/>
          <p:nvPr/>
        </p:nvSpPr>
        <p:spPr>
          <a:xfrm>
            <a:off x="506996" y="2789438"/>
            <a:ext cx="2783789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프레임워크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Mybatis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3.5.7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3B013-F40C-4D90-9B85-23C484FB1A20}"/>
              </a:ext>
            </a:extLst>
          </p:cNvPr>
          <p:cNvSpPr/>
          <p:nvPr/>
        </p:nvSpPr>
        <p:spPr>
          <a:xfrm>
            <a:off x="4557407" y="1455912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IDE : eclipse 2021-06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0334A9A-FE06-4A15-87E0-B24CD87FAF52}"/>
              </a:ext>
            </a:extLst>
          </p:cNvPr>
          <p:cNvSpPr/>
          <p:nvPr/>
        </p:nvSpPr>
        <p:spPr>
          <a:xfrm>
            <a:off x="8774947" y="1910639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tool : Git, Git Hub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0F601B8-DE4A-4F84-BB64-31F87C43F36D}"/>
              </a:ext>
            </a:extLst>
          </p:cNvPr>
          <p:cNvSpPr/>
          <p:nvPr/>
        </p:nvSpPr>
        <p:spPr>
          <a:xfrm>
            <a:off x="5899366" y="5870924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: ORACLE DB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17B0E65-18D4-438C-A013-7E937AB5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81" y="2757825"/>
            <a:ext cx="1477798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DDA4AD-B798-4FC1-A5D4-92C1B3DE9CA6}"/>
              </a:ext>
            </a:extLst>
          </p:cNvPr>
          <p:cNvSpPr/>
          <p:nvPr/>
        </p:nvSpPr>
        <p:spPr>
          <a:xfrm>
            <a:off x="3154440" y="3866915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라이브러리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AJAX</a:t>
            </a:r>
          </a:p>
        </p:txBody>
      </p:sp>
    </p:spTree>
    <p:extLst>
      <p:ext uri="{BB962C8B-B14F-4D97-AF65-F5344CB8AC3E}">
        <p14:creationId xmlns:p14="http://schemas.microsoft.com/office/powerpoint/2010/main" val="2922914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5976258" y="2296066"/>
            <a:ext cx="850740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155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A0DB27-FFF7-4A5C-9ADC-E4E7099DD3C3}"/>
              </a:ext>
            </a:extLst>
          </p:cNvPr>
          <p:cNvCxnSpPr>
            <a:cxnSpLocks/>
          </p:cNvCxnSpPr>
          <p:nvPr/>
        </p:nvCxnSpPr>
        <p:spPr>
          <a:xfrm flipH="1">
            <a:off x="1957946" y="2549417"/>
            <a:ext cx="1111658" cy="489688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5F628E-0C15-47EB-A103-619234233F49}"/>
              </a:ext>
            </a:extLst>
          </p:cNvPr>
          <p:cNvCxnSpPr>
            <a:cxnSpLocks/>
          </p:cNvCxnSpPr>
          <p:nvPr/>
        </p:nvCxnSpPr>
        <p:spPr>
          <a:xfrm>
            <a:off x="8138963" y="2972218"/>
            <a:ext cx="0" cy="3098382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8C7C3-808B-4B7B-A463-784084775330}"/>
              </a:ext>
            </a:extLst>
          </p:cNvPr>
          <p:cNvSpPr/>
          <p:nvPr/>
        </p:nvSpPr>
        <p:spPr>
          <a:xfrm>
            <a:off x="166863" y="2998535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필터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 선택하여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가능</a:t>
            </a: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B0E94F-4232-4370-9E6F-EDF6A5E4C286}"/>
              </a:ext>
            </a:extLst>
          </p:cNvPr>
          <p:cNvSpPr/>
          <p:nvPr/>
        </p:nvSpPr>
        <p:spPr>
          <a:xfrm>
            <a:off x="7732452" y="4039074"/>
            <a:ext cx="316914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리스트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들어간 게시물들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리스트형식으로 출력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8D1167E-B221-45CC-A3E3-61FE330E975B}"/>
              </a:ext>
            </a:extLst>
          </p:cNvPr>
          <p:cNvCxnSpPr>
            <a:cxnSpLocks/>
          </p:cNvCxnSpPr>
          <p:nvPr/>
        </p:nvCxnSpPr>
        <p:spPr>
          <a:xfrm flipV="1">
            <a:off x="8008759" y="1708543"/>
            <a:ext cx="640850" cy="22770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8B45D6B-7E3A-48BE-82AF-37E718B9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93"/>
          <a:stretch/>
        </p:blipFill>
        <p:spPr>
          <a:xfrm>
            <a:off x="8781591" y="1287910"/>
            <a:ext cx="3034006" cy="62333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76724A-4DD2-42D9-B491-24F429AED297}"/>
              </a:ext>
            </a:extLst>
          </p:cNvPr>
          <p:cNvSpPr/>
          <p:nvPr/>
        </p:nvSpPr>
        <p:spPr>
          <a:xfrm>
            <a:off x="9011196" y="2016287"/>
            <a:ext cx="23015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글쓰기 기능</a:t>
            </a: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쓴 글 확인하기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쓰기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쓴 글 확인하기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화면으로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76F68-C846-4E10-B22E-AF93EFD1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06" y="1578679"/>
            <a:ext cx="4927826" cy="4588992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C63A87-E2E5-4C08-85BD-64503ED60888}"/>
              </a:ext>
            </a:extLst>
          </p:cNvPr>
          <p:cNvSpPr/>
          <p:nvPr/>
        </p:nvSpPr>
        <p:spPr>
          <a:xfrm>
            <a:off x="3069604" y="4685405"/>
            <a:ext cx="1426029" cy="323165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76B80-3D3A-4927-BD32-5C660F736B2E}"/>
              </a:ext>
            </a:extLst>
          </p:cNvPr>
          <p:cNvCxnSpPr>
            <a:cxnSpLocks/>
          </p:cNvCxnSpPr>
          <p:nvPr/>
        </p:nvCxnSpPr>
        <p:spPr>
          <a:xfrm flipH="1">
            <a:off x="2328370" y="4821366"/>
            <a:ext cx="741234" cy="349299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A0DD1-4D81-4344-9430-2017C795FF41}"/>
              </a:ext>
            </a:extLst>
          </p:cNvPr>
          <p:cNvSpPr/>
          <p:nvPr/>
        </p:nvSpPr>
        <p:spPr>
          <a:xfrm>
            <a:off x="537287" y="5130095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좋아요 수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518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필터 기능 구현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C68820-64F7-49D6-A267-304616D8F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73" b="61073"/>
          <a:stretch/>
        </p:blipFill>
        <p:spPr>
          <a:xfrm>
            <a:off x="4499623" y="3431597"/>
            <a:ext cx="2683342" cy="348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D67D3A-DB33-4BEA-BB05-4A115A03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475" y="1696798"/>
            <a:ext cx="6858001" cy="142082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D5825E-97B4-41B0-B058-4109DEA20883}"/>
              </a:ext>
            </a:extLst>
          </p:cNvPr>
          <p:cNvCxnSpPr>
            <a:cxnSpLocks/>
          </p:cNvCxnSpPr>
          <p:nvPr/>
        </p:nvCxnSpPr>
        <p:spPr>
          <a:xfrm>
            <a:off x="5868475" y="2844213"/>
            <a:ext cx="0" cy="546821"/>
          </a:xfrm>
          <a:prstGeom prst="straightConnector1">
            <a:avLst/>
          </a:prstGeom>
          <a:ln w="8890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8D11E7-6D60-46D2-A271-23018AE9CDDB}"/>
              </a:ext>
            </a:extLst>
          </p:cNvPr>
          <p:cNvSpPr/>
          <p:nvPr/>
        </p:nvSpPr>
        <p:spPr>
          <a:xfrm>
            <a:off x="4755174" y="6120400"/>
            <a:ext cx="21722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&lt;DAO&gt;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9A6A08-9ADD-4CF2-81C9-666E2BFD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641" y="4002303"/>
            <a:ext cx="10039350" cy="203835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9C7FF1-4410-43FC-B1FD-77F700F2D797}"/>
              </a:ext>
            </a:extLst>
          </p:cNvPr>
          <p:cNvCxnSpPr>
            <a:cxnSpLocks/>
          </p:cNvCxnSpPr>
          <p:nvPr/>
        </p:nvCxnSpPr>
        <p:spPr>
          <a:xfrm>
            <a:off x="5841294" y="3780126"/>
            <a:ext cx="0" cy="546821"/>
          </a:xfrm>
          <a:prstGeom prst="straightConnector1">
            <a:avLst/>
          </a:prstGeom>
          <a:ln w="8890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193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66-35B6-44BD-B600-A1D57609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79" y="1556752"/>
            <a:ext cx="7988915" cy="44944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E8D49-8A86-427B-940F-703174021339}"/>
              </a:ext>
            </a:extLst>
          </p:cNvPr>
          <p:cNvSpPr/>
          <p:nvPr/>
        </p:nvSpPr>
        <p:spPr>
          <a:xfrm>
            <a:off x="4755174" y="6120400"/>
            <a:ext cx="21722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&lt;Servlet&gt;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2C65EE-CC82-4E49-84B9-4BBEDE8A83D6}"/>
              </a:ext>
            </a:extLst>
          </p:cNvPr>
          <p:cNvSpPr/>
          <p:nvPr/>
        </p:nvSpPr>
        <p:spPr>
          <a:xfrm>
            <a:off x="2309679" y="2006929"/>
            <a:ext cx="4617735" cy="2173185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186BAB-A749-4196-8817-BED1BA347422}"/>
              </a:ext>
            </a:extLst>
          </p:cNvPr>
          <p:cNvCxnSpPr>
            <a:cxnSpLocks/>
          </p:cNvCxnSpPr>
          <p:nvPr/>
        </p:nvCxnSpPr>
        <p:spPr>
          <a:xfrm>
            <a:off x="6898133" y="2492829"/>
            <a:ext cx="1640743" cy="415648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A653A1-DE3F-44C0-A216-ACA96EDA4107}"/>
              </a:ext>
            </a:extLst>
          </p:cNvPr>
          <p:cNvSpPr/>
          <p:nvPr/>
        </p:nvSpPr>
        <p:spPr>
          <a:xfrm>
            <a:off x="7559683" y="3067972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쿼리문에 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값</a:t>
            </a: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넣기 위해 </a:t>
            </a:r>
            <a:r>
              <a:rPr lang="ko-KR" altLang="en-US" sz="13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문자열 결합</a:t>
            </a:r>
          </a:p>
        </p:txBody>
      </p:sp>
    </p:spTree>
    <p:extLst>
      <p:ext uri="{BB962C8B-B14F-4D97-AF65-F5344CB8AC3E}">
        <p14:creationId xmlns:p14="http://schemas.microsoft.com/office/powerpoint/2010/main" val="4130723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상세화면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상단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B3DD8B-BDBF-4585-8BDD-ACD7E0AB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92" y="1647735"/>
            <a:ext cx="7571661" cy="447266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D74FC8-09E2-46A3-B6D6-D88635F7B817}"/>
              </a:ext>
            </a:extLst>
          </p:cNvPr>
          <p:cNvSpPr/>
          <p:nvPr/>
        </p:nvSpPr>
        <p:spPr>
          <a:xfrm>
            <a:off x="2514600" y="2144486"/>
            <a:ext cx="1426029" cy="576943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1BDBCC-C666-4D14-BD3F-5E016B38DB4B}"/>
              </a:ext>
            </a:extLst>
          </p:cNvPr>
          <p:cNvCxnSpPr>
            <a:cxnSpLocks/>
          </p:cNvCxnSpPr>
          <p:nvPr/>
        </p:nvCxnSpPr>
        <p:spPr>
          <a:xfrm>
            <a:off x="5033736" y="2721429"/>
            <a:ext cx="0" cy="1262742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5F3E9F6-C007-4845-97FF-B233B5549E43}"/>
              </a:ext>
            </a:extLst>
          </p:cNvPr>
          <p:cNvCxnSpPr>
            <a:cxnSpLocks/>
          </p:cNvCxnSpPr>
          <p:nvPr/>
        </p:nvCxnSpPr>
        <p:spPr>
          <a:xfrm flipH="1" flipV="1">
            <a:off x="1915554" y="2465615"/>
            <a:ext cx="599046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0CB87-E758-4357-A06A-5F26454C51D9}"/>
              </a:ext>
            </a:extLst>
          </p:cNvPr>
          <p:cNvSpPr/>
          <p:nvPr/>
        </p:nvSpPr>
        <p:spPr>
          <a:xfrm>
            <a:off x="-263095" y="2114165"/>
            <a:ext cx="277769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태그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시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선택한 게시판 종류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6C8A7E-FD51-48A6-8E82-1AD07441AD3E}"/>
              </a:ext>
            </a:extLst>
          </p:cNvPr>
          <p:cNvSpPr/>
          <p:nvPr/>
        </p:nvSpPr>
        <p:spPr>
          <a:xfrm>
            <a:off x="5144744" y="2792796"/>
            <a:ext cx="13580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제목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작성한 유저 </a:t>
            </a: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작성일시</a:t>
            </a: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내용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EA2C60B-6B78-4EF8-9F37-AD6C2810E2D7}"/>
              </a:ext>
            </a:extLst>
          </p:cNvPr>
          <p:cNvSpPr/>
          <p:nvPr/>
        </p:nvSpPr>
        <p:spPr>
          <a:xfrm>
            <a:off x="2650674" y="3980381"/>
            <a:ext cx="2868383" cy="1784200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91A001-3E17-421E-A85F-D17F83DB7F23}"/>
              </a:ext>
            </a:extLst>
          </p:cNvPr>
          <p:cNvCxnSpPr>
            <a:cxnSpLocks/>
          </p:cNvCxnSpPr>
          <p:nvPr/>
        </p:nvCxnSpPr>
        <p:spPr>
          <a:xfrm flipV="1">
            <a:off x="5513388" y="5016508"/>
            <a:ext cx="730465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413CE7-4461-469B-A3D9-D10E6E71BA68}"/>
              </a:ext>
            </a:extLst>
          </p:cNvPr>
          <p:cNvSpPr/>
          <p:nvPr/>
        </p:nvSpPr>
        <p:spPr>
          <a:xfrm>
            <a:off x="5604076" y="4629006"/>
            <a:ext cx="27776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시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첨부했던 사진 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40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상세화면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작성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4F3005-827E-4610-980F-80B05433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26" y="1630229"/>
            <a:ext cx="8144775" cy="479139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4D2420-152F-4658-94D4-2500A6DAC528}"/>
              </a:ext>
            </a:extLst>
          </p:cNvPr>
          <p:cNvSpPr/>
          <p:nvPr/>
        </p:nvSpPr>
        <p:spPr>
          <a:xfrm>
            <a:off x="2699657" y="4548387"/>
            <a:ext cx="7962111" cy="870856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E6C5982-9D34-4382-BCA3-A5CDE7421AD1}"/>
              </a:ext>
            </a:extLst>
          </p:cNvPr>
          <p:cNvCxnSpPr>
            <a:cxnSpLocks/>
          </p:cNvCxnSpPr>
          <p:nvPr/>
        </p:nvCxnSpPr>
        <p:spPr>
          <a:xfrm flipH="1" flipV="1">
            <a:off x="2089757" y="4934831"/>
            <a:ext cx="599046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8DA295-F55B-42B4-9390-B53577F3CCBC}"/>
              </a:ext>
            </a:extLst>
          </p:cNvPr>
          <p:cNvSpPr/>
          <p:nvPr/>
        </p:nvSpPr>
        <p:spPr>
          <a:xfrm>
            <a:off x="360001" y="4550724"/>
            <a:ext cx="179903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댓글작성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아이디로 댓글 작성 가능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 </a:t>
            </a: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아래의 화면이 표시됨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17C7086-89CA-4CB2-8D1C-110104E6E9A4}"/>
              </a:ext>
            </a:extLst>
          </p:cNvPr>
          <p:cNvCxnSpPr>
            <a:cxnSpLocks/>
          </p:cNvCxnSpPr>
          <p:nvPr/>
        </p:nvCxnSpPr>
        <p:spPr>
          <a:xfrm>
            <a:off x="4587422" y="1970314"/>
            <a:ext cx="0" cy="2340429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B6649-C1AE-4DC0-8546-664530486C84}"/>
              </a:ext>
            </a:extLst>
          </p:cNvPr>
          <p:cNvSpPr/>
          <p:nvPr/>
        </p:nvSpPr>
        <p:spPr>
          <a:xfrm>
            <a:off x="5000414" y="2694252"/>
            <a:ext cx="13580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리스트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달린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8EE3EB4-1638-45B9-BACE-D8B942B317CB}"/>
              </a:ext>
            </a:extLst>
          </p:cNvPr>
          <p:cNvSpPr/>
          <p:nvPr/>
        </p:nvSpPr>
        <p:spPr>
          <a:xfrm>
            <a:off x="2731886" y="5870454"/>
            <a:ext cx="1194194" cy="343872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DCBA7C-9158-4543-95E7-EBC5C8092078}"/>
              </a:ext>
            </a:extLst>
          </p:cNvPr>
          <p:cNvCxnSpPr>
            <a:cxnSpLocks/>
          </p:cNvCxnSpPr>
          <p:nvPr/>
        </p:nvCxnSpPr>
        <p:spPr>
          <a:xfrm>
            <a:off x="3926080" y="6042390"/>
            <a:ext cx="464215" cy="0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80843D-FEE3-4334-996E-90E33CFA04DB}"/>
              </a:ext>
            </a:extLst>
          </p:cNvPr>
          <p:cNvSpPr/>
          <p:nvPr/>
        </p:nvSpPr>
        <p:spPr>
          <a:xfrm>
            <a:off x="4441272" y="5734097"/>
            <a:ext cx="135800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누르면 게시글 리스트 목록으로 이동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A26C2-2A5D-4CCD-9117-EDC5D492F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8" t="40231" r="39018" b="21045"/>
          <a:stretch/>
        </p:blipFill>
        <p:spPr>
          <a:xfrm>
            <a:off x="303781" y="6200739"/>
            <a:ext cx="2212025" cy="35183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8B4D09-7E51-4EE0-93AA-59C222E6757D}"/>
              </a:ext>
            </a:extLst>
          </p:cNvPr>
          <p:cNvCxnSpPr>
            <a:cxnSpLocks/>
          </p:cNvCxnSpPr>
          <p:nvPr/>
        </p:nvCxnSpPr>
        <p:spPr>
          <a:xfrm>
            <a:off x="1238496" y="5883907"/>
            <a:ext cx="0" cy="27631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84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작성하기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66A4F-4041-4D0E-9C00-8BE277D3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97"/>
          <a:stretch/>
        </p:blipFill>
        <p:spPr>
          <a:xfrm>
            <a:off x="2345352" y="1883709"/>
            <a:ext cx="3365012" cy="428443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10F4DB-BCB9-4466-80ED-03179329892B}"/>
              </a:ext>
            </a:extLst>
          </p:cNvPr>
          <p:cNvSpPr/>
          <p:nvPr/>
        </p:nvSpPr>
        <p:spPr>
          <a:xfrm>
            <a:off x="3234088" y="2486330"/>
            <a:ext cx="2238360" cy="294073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340177-B57C-4099-B48C-3EDB1F5808D6}"/>
              </a:ext>
            </a:extLst>
          </p:cNvPr>
          <p:cNvCxnSpPr>
            <a:cxnSpLocks/>
          </p:cNvCxnSpPr>
          <p:nvPr/>
        </p:nvCxnSpPr>
        <p:spPr>
          <a:xfrm flipV="1">
            <a:off x="5472448" y="2633367"/>
            <a:ext cx="1228084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845452-A14F-4B7D-9EB5-B10F16DD8B72}"/>
              </a:ext>
            </a:extLst>
          </p:cNvPr>
          <p:cNvSpPr/>
          <p:nvPr/>
        </p:nvSpPr>
        <p:spPr>
          <a:xfrm>
            <a:off x="6822788" y="2314221"/>
            <a:ext cx="17990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</a:t>
            </a:r>
            <a:r>
              <a:rPr lang="ko-KR" altLang="en-US" sz="13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쓰러가기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누르면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등록 화면으로 이동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9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작성하기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BC200-6523-4757-A531-B3864FD2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96" y="1556168"/>
            <a:ext cx="6251715" cy="4942114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0E6934-D93D-4F4E-8C54-691355934044}"/>
              </a:ext>
            </a:extLst>
          </p:cNvPr>
          <p:cNvCxnSpPr/>
          <p:nvPr/>
        </p:nvCxnSpPr>
        <p:spPr>
          <a:xfrm>
            <a:off x="2718496" y="4296405"/>
            <a:ext cx="0" cy="2204451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01C310-C8B1-4AD7-A1BB-18FFBCAAA39F}"/>
              </a:ext>
            </a:extLst>
          </p:cNvPr>
          <p:cNvSpPr/>
          <p:nvPr/>
        </p:nvSpPr>
        <p:spPr>
          <a:xfrm>
            <a:off x="0" y="4825138"/>
            <a:ext cx="31691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사진업로드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개까지 첨부 가능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1A151-8737-4C5C-8CAF-0DBCC2EAF6C0}"/>
              </a:ext>
            </a:extLst>
          </p:cNvPr>
          <p:cNvCxnSpPr>
            <a:cxnSpLocks/>
          </p:cNvCxnSpPr>
          <p:nvPr/>
        </p:nvCxnSpPr>
        <p:spPr>
          <a:xfrm>
            <a:off x="8920033" y="2824067"/>
            <a:ext cx="0" cy="1472338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E8706C-6BF9-4075-B9D4-E8B39D6E3CFA}"/>
              </a:ext>
            </a:extLst>
          </p:cNvPr>
          <p:cNvSpPr/>
          <p:nvPr/>
        </p:nvSpPr>
        <p:spPr>
          <a:xfrm>
            <a:off x="8785792" y="3003743"/>
            <a:ext cx="316914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리스트에서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필터기능을 가능하게 해주는 태그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입력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926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게시물 확인하기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66A4F-4041-4D0E-9C00-8BE277D3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97"/>
          <a:stretch/>
        </p:blipFill>
        <p:spPr>
          <a:xfrm>
            <a:off x="2345352" y="1883709"/>
            <a:ext cx="3365012" cy="428443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10F4DB-BCB9-4466-80ED-03179329892B}"/>
              </a:ext>
            </a:extLst>
          </p:cNvPr>
          <p:cNvSpPr/>
          <p:nvPr/>
        </p:nvSpPr>
        <p:spPr>
          <a:xfrm>
            <a:off x="3195587" y="2710297"/>
            <a:ext cx="2312074" cy="263909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340177-B57C-4099-B48C-3EDB1F5808D6}"/>
              </a:ext>
            </a:extLst>
          </p:cNvPr>
          <p:cNvCxnSpPr>
            <a:cxnSpLocks/>
          </p:cNvCxnSpPr>
          <p:nvPr/>
        </p:nvCxnSpPr>
        <p:spPr>
          <a:xfrm flipV="1">
            <a:off x="5481958" y="2827159"/>
            <a:ext cx="1228084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845452-A14F-4B7D-9EB5-B10F16DD8B72}"/>
              </a:ext>
            </a:extLst>
          </p:cNvPr>
          <p:cNvSpPr/>
          <p:nvPr/>
        </p:nvSpPr>
        <p:spPr>
          <a:xfrm>
            <a:off x="6548728" y="2314221"/>
            <a:ext cx="27837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글 확인하기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누르면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글 확인하기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화면으로 이동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70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게시글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확인하기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8B6B96-FFD3-4ED6-84D9-71BBB21B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88" y="1567665"/>
            <a:ext cx="9711970" cy="481341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0E6934-D93D-4F4E-8C54-691355934044}"/>
              </a:ext>
            </a:extLst>
          </p:cNvPr>
          <p:cNvCxnSpPr>
            <a:cxnSpLocks/>
          </p:cNvCxnSpPr>
          <p:nvPr/>
        </p:nvCxnSpPr>
        <p:spPr>
          <a:xfrm>
            <a:off x="1253088" y="2704293"/>
            <a:ext cx="0" cy="3676789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01C310-C8B1-4AD7-A1BB-18FFBCAAA39F}"/>
              </a:ext>
            </a:extLst>
          </p:cNvPr>
          <p:cNvSpPr/>
          <p:nvPr/>
        </p:nvSpPr>
        <p:spPr>
          <a:xfrm>
            <a:off x="836998" y="5488530"/>
            <a:ext cx="31691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작성했던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게시물들 확인 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1A151-8737-4C5C-8CAF-0DBCC2EAF6C0}"/>
              </a:ext>
            </a:extLst>
          </p:cNvPr>
          <p:cNvCxnSpPr>
            <a:cxnSpLocks/>
          </p:cNvCxnSpPr>
          <p:nvPr/>
        </p:nvCxnSpPr>
        <p:spPr>
          <a:xfrm>
            <a:off x="10771834" y="2950264"/>
            <a:ext cx="0" cy="2721193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E8706C-6BF9-4075-B9D4-E8B39D6E3CFA}"/>
              </a:ext>
            </a:extLst>
          </p:cNvPr>
          <p:cNvSpPr/>
          <p:nvPr/>
        </p:nvSpPr>
        <p:spPr>
          <a:xfrm>
            <a:off x="8275947" y="4826538"/>
            <a:ext cx="31691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작성했던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댓글들 확인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DAF199-B601-48BD-8A28-48F79DDD91CD}"/>
              </a:ext>
            </a:extLst>
          </p:cNvPr>
          <p:cNvCxnSpPr>
            <a:cxnSpLocks/>
          </p:cNvCxnSpPr>
          <p:nvPr/>
        </p:nvCxnSpPr>
        <p:spPr>
          <a:xfrm>
            <a:off x="5461502" y="5272814"/>
            <a:ext cx="851090" cy="551477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79C2CF-1BD8-4D57-9D19-96428A867D5F}"/>
              </a:ext>
            </a:extLst>
          </p:cNvPr>
          <p:cNvSpPr/>
          <p:nvPr/>
        </p:nvSpPr>
        <p:spPr>
          <a:xfrm>
            <a:off x="6426196" y="5759733"/>
            <a:ext cx="14134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0D6034-1266-478C-B84D-D08C55DAE4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23" y="5191443"/>
            <a:ext cx="965919" cy="11591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2C14B12-D4D4-4AA7-AC0F-6BED33A3D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68" y="1666557"/>
            <a:ext cx="2592562" cy="145137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8E94C5-900E-4773-9343-426059FB4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0" y="3658673"/>
            <a:ext cx="1408906" cy="99562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F62283-871E-4D1E-99C0-E276CB6895E9}"/>
              </a:ext>
            </a:extLst>
          </p:cNvPr>
          <p:cNvSpPr/>
          <p:nvPr/>
        </p:nvSpPr>
        <p:spPr>
          <a:xfrm>
            <a:off x="5281369" y="1955819"/>
            <a:ext cx="4250205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JDK / JRE : 1.8.0_291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JRE system library :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JavaSE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1.8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C3F45B-B824-4047-B8F4-6373F98BCB0E}"/>
              </a:ext>
            </a:extLst>
          </p:cNvPr>
          <p:cNvSpPr/>
          <p:nvPr/>
        </p:nvSpPr>
        <p:spPr>
          <a:xfrm>
            <a:off x="5281368" y="3895371"/>
            <a:ext cx="4250205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 tomcat 7.0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AE1C94-F9F5-415C-AE28-8D265F183D91}"/>
              </a:ext>
            </a:extLst>
          </p:cNvPr>
          <p:cNvSpPr/>
          <p:nvPr/>
        </p:nvSpPr>
        <p:spPr>
          <a:xfrm>
            <a:off x="5281368" y="5219640"/>
            <a:ext cx="42502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UTF-8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TEXT, Workspace, JSP, CSS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HTML, XML, Spelling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1E5AE0-C628-4DCD-8C4F-ACFC7FEA2B82}"/>
              </a:ext>
            </a:extLst>
          </p:cNvPr>
          <p:cNvSpPr/>
          <p:nvPr/>
        </p:nvSpPr>
        <p:spPr>
          <a:xfrm>
            <a:off x="2389281" y="10206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074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8292" y="5193479"/>
            <a:ext cx="239189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ERD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</a:p>
        </p:txBody>
      </p:sp>
    </p:spTree>
    <p:extLst>
      <p:ext uri="{BB962C8B-B14F-4D97-AF65-F5344CB8AC3E}">
        <p14:creationId xmlns:p14="http://schemas.microsoft.com/office/powerpoint/2010/main" val="3024988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4FAA9B-12E5-42CF-87E4-FFA12154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4" y="1297469"/>
            <a:ext cx="7974391" cy="52713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330E7-5777-48D5-9F6A-C23F53978A05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관련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64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7B5EF1-61CA-4618-97C5-76ED9A7D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b="2912"/>
          <a:stretch/>
        </p:blipFill>
        <p:spPr>
          <a:xfrm>
            <a:off x="3161459" y="1273934"/>
            <a:ext cx="6201912" cy="51551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1DD22C-8B7D-43CD-A2CA-7AEA46D63E98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카테고리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4562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ERD_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4636" y="1659288"/>
            <a:ext cx="65627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7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105540-39D6-4898-ADB1-769164ADF6D9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Community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932CAC-AD51-443A-B8DC-574411948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9" b="5373"/>
          <a:stretch/>
        </p:blipFill>
        <p:spPr>
          <a:xfrm>
            <a:off x="4562725" y="1516200"/>
            <a:ext cx="3066549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66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FB85037-18D7-465E-9BF1-AC3C27BCC5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2644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USER_INFO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 동반 가능 카테고리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USER_PWD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패스워드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USER_AUTH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권한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B8198F-C7B0-48CA-A6CD-8808C9721C2C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USER_INFO</a:t>
            </a: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650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5AA2C3D3-135D-47D0-A625-01C84BE340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REQUEST_TIMEOVER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STAFF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직원의 시간외 근무를 신청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 근무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시작시간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종료시간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</a:t>
                      </a:r>
                      <a:r>
                        <a:rPr lang="ko-KR" altLang="en-US" sz="13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해당날짜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21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REASON_TIMEOVER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이유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583357"/>
                  </a:ext>
                </a:extLst>
              </a:tr>
              <a:tr h="132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처리상태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452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1674DA-23D5-481B-A37A-01E2BF1F38C5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시간외 근무관리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REQUEST_TIMEOVER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44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C8F9C9B1-2F0E-4F07-960D-1B49F565CF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REQUEST_VACATION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직원의 휴가 신청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종료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관리하는 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시작일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종료일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REASON_VACATION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사유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보상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종류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1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결과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2170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BD34-7F5D-4528-89AD-9E21685665EF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휴가신청 및 관리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REQUEST_VACATION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430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599FE82E-0C0C-4FFD-8970-1676BD745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735" y="2029138"/>
          <a:ext cx="10872642" cy="394525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0085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19673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975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93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514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3989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407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3640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CONVERSATIONBOARD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STAFF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유저들의 문의사항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5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BOARDKEYWORD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종류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70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06403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477894-35BA-4D34-99AC-E271A9B87BD9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CONVERSATIONBOARD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041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888058E-5416-425D-B742-D5C05CE36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유저들의 문의에 대한 직원의 답변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ANSWERBOARDNUM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ANSWERKEYWORD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답변할 문의의 키워드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276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ANSWERREDWRITEDATE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9558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ED1EB4-3EEE-4CEB-A2A1-1AC5E86F30FD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직원의 답변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ANSWERBOARD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92289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anchor="ctr"/>
      <a:lstStyle>
        <a:defPPr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8105</Words>
  <Application>Microsoft Office PowerPoint</Application>
  <PresentationFormat>와이드스크린</PresentationFormat>
  <Paragraphs>1920</Paragraphs>
  <Slides>144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144</vt:i4>
      </vt:variant>
    </vt:vector>
  </HeadingPairs>
  <TitlesOfParts>
    <vt:vector size="163" baseType="lpstr">
      <vt:lpstr>210 나무굴림 B</vt:lpstr>
      <vt:lpstr>맑은 고딕</vt:lpstr>
      <vt:lpstr>Arial</vt:lpstr>
      <vt:lpstr>Calibri</vt:lpstr>
      <vt:lpstr>30_Office 테마</vt:lpstr>
      <vt:lpstr>31_Office 테마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32_Office 테마</vt:lpstr>
      <vt:lpstr>33_Office 테마</vt:lpstr>
      <vt:lpstr>34_Office 테마</vt:lpstr>
      <vt:lpstr>35_Office 테마</vt:lpstr>
      <vt:lpstr>36_Office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김 은호</cp:lastModifiedBy>
  <cp:revision>162</cp:revision>
  <dcterms:created xsi:type="dcterms:W3CDTF">2021-03-04T02:29:28Z</dcterms:created>
  <dcterms:modified xsi:type="dcterms:W3CDTF">2022-05-10T11:39:52Z</dcterms:modified>
</cp:coreProperties>
</file>